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5.jpg" ContentType="image/jpeg"/>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62" r:id="rId4"/>
    <p:sldId id="263" r:id="rId5"/>
    <p:sldId id="264" r:id="rId6"/>
    <p:sldId id="265" r:id="rId7"/>
    <p:sldId id="266" r:id="rId8"/>
    <p:sldId id="267" r:id="rId9"/>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D14873-7647-46DC-8AE3-753CF3A9263C}" v="24" dt="2024-09-26T22:14:10.84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23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Koehmstedt" userId="fa197f82-f74d-4f99-bb29-87467b9d59f9" providerId="ADAL" clId="{90D14873-7647-46DC-8AE3-753CF3A9263C}"/>
    <pc:docChg chg="custSel modSld">
      <pc:chgData name="Amelia Koehmstedt" userId="fa197f82-f74d-4f99-bb29-87467b9d59f9" providerId="ADAL" clId="{90D14873-7647-46DC-8AE3-753CF3A9263C}" dt="2024-09-26T22:14:32.787" v="59" actId="1076"/>
      <pc:docMkLst>
        <pc:docMk/>
      </pc:docMkLst>
      <pc:sldChg chg="addSp delSp modSp mod">
        <pc:chgData name="Amelia Koehmstedt" userId="fa197f82-f74d-4f99-bb29-87467b9d59f9" providerId="ADAL" clId="{90D14873-7647-46DC-8AE3-753CF3A9263C}" dt="2024-09-26T22:11:32.304" v="12" actId="1076"/>
        <pc:sldMkLst>
          <pc:docMk/>
          <pc:sldMk cId="0" sldId="256"/>
        </pc:sldMkLst>
        <pc:grpChg chg="del">
          <ac:chgData name="Amelia Koehmstedt" userId="fa197f82-f74d-4f99-bb29-87467b9d59f9" providerId="ADAL" clId="{90D14873-7647-46DC-8AE3-753CF3A9263C}" dt="2024-09-26T22:11:02.168" v="1" actId="478"/>
          <ac:grpSpMkLst>
            <pc:docMk/>
            <pc:sldMk cId="0" sldId="256"/>
            <ac:grpSpMk id="6" creationId="{00000000-0000-0000-0000-000000000000}"/>
          </ac:grpSpMkLst>
        </pc:grpChg>
        <pc:grpChg chg="del">
          <ac:chgData name="Amelia Koehmstedt" userId="fa197f82-f74d-4f99-bb29-87467b9d59f9" providerId="ADAL" clId="{90D14873-7647-46DC-8AE3-753CF3A9263C}" dt="2024-09-26T22:11:00.555" v="0" actId="478"/>
          <ac:grpSpMkLst>
            <pc:docMk/>
            <pc:sldMk cId="0" sldId="256"/>
            <ac:grpSpMk id="9" creationId="{96001EE1-12A8-35F1-0C5B-19BDBB4E2282}"/>
          </ac:grpSpMkLst>
        </pc:grpChg>
        <pc:picChg chg="topLvl">
          <ac:chgData name="Amelia Koehmstedt" userId="fa197f82-f74d-4f99-bb29-87467b9d59f9" providerId="ADAL" clId="{90D14873-7647-46DC-8AE3-753CF3A9263C}" dt="2024-09-26T22:11:00.555" v="0" actId="478"/>
          <ac:picMkLst>
            <pc:docMk/>
            <pc:sldMk cId="0" sldId="256"/>
            <ac:picMk id="10" creationId="{471CFB4B-477F-48E5-A032-9F607A4153F2}"/>
          </ac:picMkLst>
        </pc:picChg>
        <pc:picChg chg="del topLvl">
          <ac:chgData name="Amelia Koehmstedt" userId="fa197f82-f74d-4f99-bb29-87467b9d59f9" providerId="ADAL" clId="{90D14873-7647-46DC-8AE3-753CF3A9263C}" dt="2024-09-26T22:11:00.555" v="0" actId="478"/>
          <ac:picMkLst>
            <pc:docMk/>
            <pc:sldMk cId="0" sldId="256"/>
            <ac:picMk id="11" creationId="{5A2DD0FC-5769-EE43-685A-1CCFAEA246BC}"/>
          </ac:picMkLst>
        </pc:picChg>
        <pc:picChg chg="add mod">
          <ac:chgData name="Amelia Koehmstedt" userId="fa197f82-f74d-4f99-bb29-87467b9d59f9" providerId="ADAL" clId="{90D14873-7647-46DC-8AE3-753CF3A9263C}" dt="2024-09-26T22:11:05.508" v="2"/>
          <ac:picMkLst>
            <pc:docMk/>
            <pc:sldMk cId="0" sldId="256"/>
            <ac:picMk id="14" creationId="{C4D7D6AA-069A-B0F8-32B2-B36E6E3C19B0}"/>
          </ac:picMkLst>
        </pc:picChg>
        <pc:picChg chg="add mod">
          <ac:chgData name="Amelia Koehmstedt" userId="fa197f82-f74d-4f99-bb29-87467b9d59f9" providerId="ADAL" clId="{90D14873-7647-46DC-8AE3-753CF3A9263C}" dt="2024-09-26T22:11:10.377" v="4" actId="1076"/>
          <ac:picMkLst>
            <pc:docMk/>
            <pc:sldMk cId="0" sldId="256"/>
            <ac:picMk id="15" creationId="{C7EF3128-9A4F-66CD-5C04-B6AB05E0A092}"/>
          </ac:picMkLst>
        </pc:picChg>
        <pc:picChg chg="add mod">
          <ac:chgData name="Amelia Koehmstedt" userId="fa197f82-f74d-4f99-bb29-87467b9d59f9" providerId="ADAL" clId="{90D14873-7647-46DC-8AE3-753CF3A9263C}" dt="2024-09-26T22:11:16.196" v="6" actId="1076"/>
          <ac:picMkLst>
            <pc:docMk/>
            <pc:sldMk cId="0" sldId="256"/>
            <ac:picMk id="16" creationId="{00F65F63-077A-B273-1F79-F5A191A287E8}"/>
          </ac:picMkLst>
        </pc:picChg>
        <pc:picChg chg="add mod">
          <ac:chgData name="Amelia Koehmstedt" userId="fa197f82-f74d-4f99-bb29-87467b9d59f9" providerId="ADAL" clId="{90D14873-7647-46DC-8AE3-753CF3A9263C}" dt="2024-09-26T22:11:21.483" v="8" actId="1076"/>
          <ac:picMkLst>
            <pc:docMk/>
            <pc:sldMk cId="0" sldId="256"/>
            <ac:picMk id="17" creationId="{87DC1813-86FE-4178-116F-47DD5973FABD}"/>
          </ac:picMkLst>
        </pc:picChg>
        <pc:picChg chg="add mod">
          <ac:chgData name="Amelia Koehmstedt" userId="fa197f82-f74d-4f99-bb29-87467b9d59f9" providerId="ADAL" clId="{90D14873-7647-46DC-8AE3-753CF3A9263C}" dt="2024-09-26T22:11:26.568" v="10" actId="1076"/>
          <ac:picMkLst>
            <pc:docMk/>
            <pc:sldMk cId="0" sldId="256"/>
            <ac:picMk id="18" creationId="{E8F038E3-BC15-843D-85F9-FF7E70B00EB2}"/>
          </ac:picMkLst>
        </pc:picChg>
        <pc:picChg chg="add mod">
          <ac:chgData name="Amelia Koehmstedt" userId="fa197f82-f74d-4f99-bb29-87467b9d59f9" providerId="ADAL" clId="{90D14873-7647-46DC-8AE3-753CF3A9263C}" dt="2024-09-26T22:11:32.304" v="12" actId="1076"/>
          <ac:picMkLst>
            <pc:docMk/>
            <pc:sldMk cId="0" sldId="256"/>
            <ac:picMk id="19" creationId="{F24E7472-02CD-4FB6-ACF1-20B0C19173AF}"/>
          </ac:picMkLst>
        </pc:picChg>
      </pc:sldChg>
      <pc:sldChg chg="addSp modSp mod">
        <pc:chgData name="Amelia Koehmstedt" userId="fa197f82-f74d-4f99-bb29-87467b9d59f9" providerId="ADAL" clId="{90D14873-7647-46DC-8AE3-753CF3A9263C}" dt="2024-09-26T22:12:34.358" v="29" actId="1076"/>
        <pc:sldMkLst>
          <pc:docMk/>
          <pc:sldMk cId="0" sldId="257"/>
        </pc:sldMkLst>
        <pc:picChg chg="add mod">
          <ac:chgData name="Amelia Koehmstedt" userId="fa197f82-f74d-4f99-bb29-87467b9d59f9" providerId="ADAL" clId="{90D14873-7647-46DC-8AE3-753CF3A9263C}" dt="2024-09-26T22:11:37.361" v="13"/>
          <ac:picMkLst>
            <pc:docMk/>
            <pc:sldMk cId="0" sldId="257"/>
            <ac:picMk id="5" creationId="{B0D7D0EB-62F0-5087-E9FD-590CFE710784}"/>
          </ac:picMkLst>
        </pc:picChg>
        <pc:picChg chg="add mod">
          <ac:chgData name="Amelia Koehmstedt" userId="fa197f82-f74d-4f99-bb29-87467b9d59f9" providerId="ADAL" clId="{90D14873-7647-46DC-8AE3-753CF3A9263C}" dt="2024-09-26T22:11:46.590" v="16" actId="1076"/>
          <ac:picMkLst>
            <pc:docMk/>
            <pc:sldMk cId="0" sldId="257"/>
            <ac:picMk id="6" creationId="{E0D3DB6C-DCDB-C2B0-D16E-A64671A3FB46}"/>
          </ac:picMkLst>
        </pc:picChg>
        <pc:picChg chg="add mod">
          <ac:chgData name="Amelia Koehmstedt" userId="fa197f82-f74d-4f99-bb29-87467b9d59f9" providerId="ADAL" clId="{90D14873-7647-46DC-8AE3-753CF3A9263C}" dt="2024-09-26T22:11:56.540" v="18" actId="1076"/>
          <ac:picMkLst>
            <pc:docMk/>
            <pc:sldMk cId="0" sldId="257"/>
            <ac:picMk id="7" creationId="{C747C5BB-4ADD-B2D3-AECE-3A0D3F2F1180}"/>
          </ac:picMkLst>
        </pc:picChg>
        <pc:picChg chg="add mod">
          <ac:chgData name="Amelia Koehmstedt" userId="fa197f82-f74d-4f99-bb29-87467b9d59f9" providerId="ADAL" clId="{90D14873-7647-46DC-8AE3-753CF3A9263C}" dt="2024-09-26T22:12:01.632" v="20" actId="1076"/>
          <ac:picMkLst>
            <pc:docMk/>
            <pc:sldMk cId="0" sldId="257"/>
            <ac:picMk id="8" creationId="{50F2827B-282D-1921-2390-808F2D7F83FB}"/>
          </ac:picMkLst>
        </pc:picChg>
        <pc:picChg chg="add mod">
          <ac:chgData name="Amelia Koehmstedt" userId="fa197f82-f74d-4f99-bb29-87467b9d59f9" providerId="ADAL" clId="{90D14873-7647-46DC-8AE3-753CF3A9263C}" dt="2024-09-26T22:12:08.436" v="22" actId="1076"/>
          <ac:picMkLst>
            <pc:docMk/>
            <pc:sldMk cId="0" sldId="257"/>
            <ac:picMk id="9" creationId="{BDA8DC24-0AC9-7D8D-BB56-B6DD7B33D452}"/>
          </ac:picMkLst>
        </pc:picChg>
        <pc:picChg chg="add mod">
          <ac:chgData name="Amelia Koehmstedt" userId="fa197f82-f74d-4f99-bb29-87467b9d59f9" providerId="ADAL" clId="{90D14873-7647-46DC-8AE3-753CF3A9263C}" dt="2024-09-26T22:12:34.358" v="29" actId="1076"/>
          <ac:picMkLst>
            <pc:docMk/>
            <pc:sldMk cId="0" sldId="257"/>
            <ac:picMk id="10" creationId="{826A567A-4985-CF21-022C-81C244E498D8}"/>
          </ac:picMkLst>
        </pc:picChg>
      </pc:sldChg>
      <pc:sldChg chg="modSp mod">
        <pc:chgData name="Amelia Koehmstedt" userId="fa197f82-f74d-4f99-bb29-87467b9d59f9" providerId="ADAL" clId="{90D14873-7647-46DC-8AE3-753CF3A9263C}" dt="2024-09-26T22:14:32.787" v="59" actId="1076"/>
        <pc:sldMkLst>
          <pc:docMk/>
          <pc:sldMk cId="0" sldId="263"/>
        </pc:sldMkLst>
        <pc:picChg chg="mod">
          <ac:chgData name="Amelia Koehmstedt" userId="fa197f82-f74d-4f99-bb29-87467b9d59f9" providerId="ADAL" clId="{90D14873-7647-46DC-8AE3-753CF3A9263C}" dt="2024-09-26T22:14:32.787" v="59" actId="1076"/>
          <ac:picMkLst>
            <pc:docMk/>
            <pc:sldMk cId="0" sldId="263"/>
            <ac:picMk id="8" creationId="{00000000-0000-0000-0000-000000000000}"/>
          </ac:picMkLst>
        </pc:picChg>
      </pc:sldChg>
      <pc:sldChg chg="addSp delSp modSp mod">
        <pc:chgData name="Amelia Koehmstedt" userId="fa197f82-f74d-4f99-bb29-87467b9d59f9" providerId="ADAL" clId="{90D14873-7647-46DC-8AE3-753CF3A9263C}" dt="2024-09-26T22:13:30.056" v="43" actId="1076"/>
        <pc:sldMkLst>
          <pc:docMk/>
          <pc:sldMk cId="0" sldId="266"/>
        </pc:sldMkLst>
        <pc:grpChg chg="del">
          <ac:chgData name="Amelia Koehmstedt" userId="fa197f82-f74d-4f99-bb29-87467b9d59f9" providerId="ADAL" clId="{90D14873-7647-46DC-8AE3-753CF3A9263C}" dt="2024-09-26T22:13:13.857" v="39" actId="478"/>
          <ac:grpSpMkLst>
            <pc:docMk/>
            <pc:sldMk cId="0" sldId="266"/>
            <ac:grpSpMk id="2" creationId="{00000000-0000-0000-0000-000000000000}"/>
          </ac:grpSpMkLst>
        </pc:grpChg>
        <pc:picChg chg="topLvl">
          <ac:chgData name="Amelia Koehmstedt" userId="fa197f82-f74d-4f99-bb29-87467b9d59f9" providerId="ADAL" clId="{90D14873-7647-46DC-8AE3-753CF3A9263C}" dt="2024-09-26T22:13:13.857" v="39" actId="478"/>
          <ac:picMkLst>
            <pc:docMk/>
            <pc:sldMk cId="0" sldId="266"/>
            <ac:picMk id="3" creationId="{00000000-0000-0000-0000-000000000000}"/>
          </ac:picMkLst>
        </pc:picChg>
        <pc:picChg chg="del topLvl">
          <ac:chgData name="Amelia Koehmstedt" userId="fa197f82-f74d-4f99-bb29-87467b9d59f9" providerId="ADAL" clId="{90D14873-7647-46DC-8AE3-753CF3A9263C}" dt="2024-09-26T22:13:13.857" v="39" actId="478"/>
          <ac:picMkLst>
            <pc:docMk/>
            <pc:sldMk cId="0" sldId="266"/>
            <ac:picMk id="4" creationId="{00000000-0000-0000-0000-000000000000}"/>
          </ac:picMkLst>
        </pc:picChg>
        <pc:picChg chg="add mod">
          <ac:chgData name="Amelia Koehmstedt" userId="fa197f82-f74d-4f99-bb29-87467b9d59f9" providerId="ADAL" clId="{90D14873-7647-46DC-8AE3-753CF3A9263C}" dt="2024-09-26T22:12:50.507" v="30"/>
          <ac:picMkLst>
            <pc:docMk/>
            <pc:sldMk cId="0" sldId="266"/>
            <ac:picMk id="8" creationId="{8C12EC39-D9C7-8EBE-3622-6D6B8D6961D9}"/>
          </ac:picMkLst>
        </pc:picChg>
        <pc:picChg chg="add mod">
          <ac:chgData name="Amelia Koehmstedt" userId="fa197f82-f74d-4f99-bb29-87467b9d59f9" providerId="ADAL" clId="{90D14873-7647-46DC-8AE3-753CF3A9263C}" dt="2024-09-26T22:12:55.628" v="32" actId="1076"/>
          <ac:picMkLst>
            <pc:docMk/>
            <pc:sldMk cId="0" sldId="266"/>
            <ac:picMk id="9" creationId="{E696B40D-2EBA-395A-8349-A35AA3CAE7E4}"/>
          </ac:picMkLst>
        </pc:picChg>
        <pc:picChg chg="add mod">
          <ac:chgData name="Amelia Koehmstedt" userId="fa197f82-f74d-4f99-bb29-87467b9d59f9" providerId="ADAL" clId="{90D14873-7647-46DC-8AE3-753CF3A9263C}" dt="2024-09-26T22:13:06.791" v="36" actId="1076"/>
          <ac:picMkLst>
            <pc:docMk/>
            <pc:sldMk cId="0" sldId="266"/>
            <ac:picMk id="10" creationId="{2C88BB4E-DDB1-DE5A-3E18-1590DCEB0F30}"/>
          </ac:picMkLst>
        </pc:picChg>
        <pc:picChg chg="add mod">
          <ac:chgData name="Amelia Koehmstedt" userId="fa197f82-f74d-4f99-bb29-87467b9d59f9" providerId="ADAL" clId="{90D14873-7647-46DC-8AE3-753CF3A9263C}" dt="2024-09-26T22:13:11.699" v="38" actId="1076"/>
          <ac:picMkLst>
            <pc:docMk/>
            <pc:sldMk cId="0" sldId="266"/>
            <ac:picMk id="11" creationId="{57F076A2-A77F-8082-F43D-3CF16AC5B7D9}"/>
          </ac:picMkLst>
        </pc:picChg>
        <pc:picChg chg="add mod">
          <ac:chgData name="Amelia Koehmstedt" userId="fa197f82-f74d-4f99-bb29-87467b9d59f9" providerId="ADAL" clId="{90D14873-7647-46DC-8AE3-753CF3A9263C}" dt="2024-09-26T22:13:23.052" v="41" actId="1076"/>
          <ac:picMkLst>
            <pc:docMk/>
            <pc:sldMk cId="0" sldId="266"/>
            <ac:picMk id="12" creationId="{8FEDE331-3917-15CB-4590-6E0CA87A6A47}"/>
          </ac:picMkLst>
        </pc:picChg>
        <pc:picChg chg="add mod">
          <ac:chgData name="Amelia Koehmstedt" userId="fa197f82-f74d-4f99-bb29-87467b9d59f9" providerId="ADAL" clId="{90D14873-7647-46DC-8AE3-753CF3A9263C}" dt="2024-09-26T22:13:30.056" v="43" actId="1076"/>
          <ac:picMkLst>
            <pc:docMk/>
            <pc:sldMk cId="0" sldId="266"/>
            <ac:picMk id="13" creationId="{DD9551CD-57C0-DE19-2432-C49B159BDAF0}"/>
          </ac:picMkLst>
        </pc:picChg>
      </pc:sldChg>
      <pc:sldChg chg="addSp delSp modSp mod">
        <pc:chgData name="Amelia Koehmstedt" userId="fa197f82-f74d-4f99-bb29-87467b9d59f9" providerId="ADAL" clId="{90D14873-7647-46DC-8AE3-753CF3A9263C}" dt="2024-09-26T22:14:14.116" v="55" actId="1076"/>
        <pc:sldMkLst>
          <pc:docMk/>
          <pc:sldMk cId="977087727" sldId="267"/>
        </pc:sldMkLst>
        <pc:grpChg chg="del">
          <ac:chgData name="Amelia Koehmstedt" userId="fa197f82-f74d-4f99-bb29-87467b9d59f9" providerId="ADAL" clId="{90D14873-7647-46DC-8AE3-753CF3A9263C}" dt="2024-09-26T22:13:39.048" v="44" actId="478"/>
          <ac:grpSpMkLst>
            <pc:docMk/>
            <pc:sldMk cId="977087727" sldId="267"/>
            <ac:grpSpMk id="2" creationId="{00000000-0000-0000-0000-000000000000}"/>
          </ac:grpSpMkLst>
        </pc:grpChg>
        <pc:picChg chg="add mod">
          <ac:chgData name="Amelia Koehmstedt" userId="fa197f82-f74d-4f99-bb29-87467b9d59f9" providerId="ADAL" clId="{90D14873-7647-46DC-8AE3-753CF3A9263C}" dt="2024-09-26T22:13:42.009" v="45"/>
          <ac:picMkLst>
            <pc:docMk/>
            <pc:sldMk cId="977087727" sldId="267"/>
            <ac:picMk id="8" creationId="{914AD987-1980-9474-2A6C-7418C1C9B8F5}"/>
          </ac:picMkLst>
        </pc:picChg>
        <pc:picChg chg="add mod">
          <ac:chgData name="Amelia Koehmstedt" userId="fa197f82-f74d-4f99-bb29-87467b9d59f9" providerId="ADAL" clId="{90D14873-7647-46DC-8AE3-753CF3A9263C}" dt="2024-09-26T22:13:47.328" v="47" actId="1076"/>
          <ac:picMkLst>
            <pc:docMk/>
            <pc:sldMk cId="977087727" sldId="267"/>
            <ac:picMk id="9" creationId="{146EB755-83C5-D310-3120-1283E8956326}"/>
          </ac:picMkLst>
        </pc:picChg>
        <pc:picChg chg="add mod">
          <ac:chgData name="Amelia Koehmstedt" userId="fa197f82-f74d-4f99-bb29-87467b9d59f9" providerId="ADAL" clId="{90D14873-7647-46DC-8AE3-753CF3A9263C}" dt="2024-09-26T22:13:55.580" v="49" actId="1076"/>
          <ac:picMkLst>
            <pc:docMk/>
            <pc:sldMk cId="977087727" sldId="267"/>
            <ac:picMk id="10" creationId="{8AB16EBC-4C1F-79F8-3191-51B53F97E357}"/>
          </ac:picMkLst>
        </pc:picChg>
        <pc:picChg chg="add mod">
          <ac:chgData name="Amelia Koehmstedt" userId="fa197f82-f74d-4f99-bb29-87467b9d59f9" providerId="ADAL" clId="{90D14873-7647-46DC-8AE3-753CF3A9263C}" dt="2024-09-26T22:14:01.212" v="51" actId="1076"/>
          <ac:picMkLst>
            <pc:docMk/>
            <pc:sldMk cId="977087727" sldId="267"/>
            <ac:picMk id="11" creationId="{F522A5D5-69B5-1F57-BD1B-26DDE0DF14BB}"/>
          </ac:picMkLst>
        </pc:picChg>
        <pc:picChg chg="add mod">
          <ac:chgData name="Amelia Koehmstedt" userId="fa197f82-f74d-4f99-bb29-87467b9d59f9" providerId="ADAL" clId="{90D14873-7647-46DC-8AE3-753CF3A9263C}" dt="2024-09-26T22:14:06.249" v="53" actId="1076"/>
          <ac:picMkLst>
            <pc:docMk/>
            <pc:sldMk cId="977087727" sldId="267"/>
            <ac:picMk id="12" creationId="{CEF36285-B499-71D2-1126-A5B9F37B5AC1}"/>
          </ac:picMkLst>
        </pc:picChg>
        <pc:picChg chg="add mod">
          <ac:chgData name="Amelia Koehmstedt" userId="fa197f82-f74d-4f99-bb29-87467b9d59f9" providerId="ADAL" clId="{90D14873-7647-46DC-8AE3-753CF3A9263C}" dt="2024-09-26T22:14:14.116" v="55" actId="1076"/>
          <ac:picMkLst>
            <pc:docMk/>
            <pc:sldMk cId="977087727" sldId="267"/>
            <ac:picMk id="13" creationId="{47D0616C-3245-4CC4-1AC0-A71BCCCCDDC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6E2A3E1D-EA96-4B8C-A869-39BFE15B6632}" type="datetimeFigureOut">
              <a:rPr lang="en-US" smtClean="0"/>
              <a:t>9/26/2024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68E8DA4-13DA-49AB-AAD0-B9E7D04F95D8}" type="slidenum">
              <a:rPr lang="en-US" smtClean="0"/>
              <a:t>‹#›</a:t>
            </a:fld>
            <a:endParaRPr lang="en-US"/>
          </a:p>
        </p:txBody>
      </p:sp>
    </p:spTree>
    <p:extLst>
      <p:ext uri="{BB962C8B-B14F-4D97-AF65-F5344CB8AC3E}">
        <p14:creationId xmlns:p14="http://schemas.microsoft.com/office/powerpoint/2010/main" val="1911507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8DA4-13DA-49AB-AAD0-B9E7D04F95D8}" type="slidenum">
              <a:rPr lang="en-US" smtClean="0"/>
              <a:t>8</a:t>
            </a:fld>
            <a:endParaRPr lang="en-US"/>
          </a:p>
        </p:txBody>
      </p:sp>
    </p:spTree>
    <p:extLst>
      <p:ext uri="{BB962C8B-B14F-4D97-AF65-F5344CB8AC3E}">
        <p14:creationId xmlns:p14="http://schemas.microsoft.com/office/powerpoint/2010/main" val="809277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5608320"/>
            <a:ext cx="12192000" cy="1249680"/>
          </a:xfrm>
          <a:custGeom>
            <a:avLst/>
            <a:gdLst/>
            <a:ahLst/>
            <a:cxnLst/>
            <a:rect l="l" t="t" r="r" b="b"/>
            <a:pathLst>
              <a:path w="12192000" h="1249679">
                <a:moveTo>
                  <a:pt x="12192000" y="0"/>
                </a:moveTo>
                <a:lnTo>
                  <a:pt x="0" y="0"/>
                </a:lnTo>
                <a:lnTo>
                  <a:pt x="0" y="1249679"/>
                </a:lnTo>
                <a:lnTo>
                  <a:pt x="12192000" y="1249679"/>
                </a:lnTo>
                <a:lnTo>
                  <a:pt x="12192000" y="0"/>
                </a:lnTo>
                <a:close/>
              </a:path>
            </a:pathLst>
          </a:custGeom>
          <a:solidFill>
            <a:srgbClr val="EA7024"/>
          </a:solidFill>
        </p:spPr>
        <p:txBody>
          <a:bodyPr wrap="square" lIns="0" tIns="0" rIns="0" bIns="0" rtlCol="0"/>
          <a:lstStyle/>
          <a:p>
            <a:endParaRPr/>
          </a:p>
        </p:txBody>
      </p:sp>
      <p:sp>
        <p:nvSpPr>
          <p:cNvPr id="17" name="bg object 17"/>
          <p:cNvSpPr/>
          <p:nvPr/>
        </p:nvSpPr>
        <p:spPr>
          <a:xfrm>
            <a:off x="838961" y="802386"/>
            <a:ext cx="10515600" cy="0"/>
          </a:xfrm>
          <a:custGeom>
            <a:avLst/>
            <a:gdLst/>
            <a:ahLst/>
            <a:cxnLst/>
            <a:rect l="l" t="t" r="r" b="b"/>
            <a:pathLst>
              <a:path w="10515600">
                <a:moveTo>
                  <a:pt x="0" y="0"/>
                </a:moveTo>
                <a:lnTo>
                  <a:pt x="10515600" y="0"/>
                </a:lnTo>
              </a:path>
            </a:pathLst>
          </a:custGeom>
          <a:ln w="19050">
            <a:solidFill>
              <a:srgbClr val="434345"/>
            </a:solidFill>
          </a:ln>
        </p:spPr>
        <p:txBody>
          <a:bodyPr wrap="square" lIns="0" tIns="0" rIns="0" bIns="0" rtlCol="0"/>
          <a:lstStyle/>
          <a:p>
            <a:endParaRPr/>
          </a:p>
        </p:txBody>
      </p:sp>
      <p:sp>
        <p:nvSpPr>
          <p:cNvPr id="18" name="bg object 18"/>
          <p:cNvSpPr/>
          <p:nvPr/>
        </p:nvSpPr>
        <p:spPr>
          <a:xfrm>
            <a:off x="905255" y="6246876"/>
            <a:ext cx="10448925" cy="0"/>
          </a:xfrm>
          <a:custGeom>
            <a:avLst/>
            <a:gdLst/>
            <a:ahLst/>
            <a:cxnLst/>
            <a:rect l="l" t="t" r="r" b="b"/>
            <a:pathLst>
              <a:path w="10448925">
                <a:moveTo>
                  <a:pt x="0" y="0"/>
                </a:moveTo>
                <a:lnTo>
                  <a:pt x="10448671" y="0"/>
                </a:lnTo>
              </a:path>
            </a:pathLst>
          </a:custGeom>
          <a:ln w="517525">
            <a:solidFill>
              <a:srgbClr val="C55A11"/>
            </a:solidFill>
            <a:prstDash val="dot"/>
          </a:ln>
        </p:spPr>
        <p:txBody>
          <a:bodyPr wrap="square" lIns="0" tIns="0" rIns="0" bIns="0" rtlCol="0"/>
          <a:lstStyle/>
          <a:p>
            <a:endParaRPr/>
          </a:p>
        </p:txBody>
      </p:sp>
      <p:sp>
        <p:nvSpPr>
          <p:cNvPr id="19" name="bg object 19"/>
          <p:cNvSpPr/>
          <p:nvPr/>
        </p:nvSpPr>
        <p:spPr>
          <a:xfrm>
            <a:off x="838200" y="3188207"/>
            <a:ext cx="2601595" cy="241300"/>
          </a:xfrm>
          <a:custGeom>
            <a:avLst/>
            <a:gdLst/>
            <a:ahLst/>
            <a:cxnLst/>
            <a:rect l="l" t="t" r="r" b="b"/>
            <a:pathLst>
              <a:path w="2601595" h="241300">
                <a:moveTo>
                  <a:pt x="2601468" y="0"/>
                </a:moveTo>
                <a:lnTo>
                  <a:pt x="0" y="0"/>
                </a:lnTo>
                <a:lnTo>
                  <a:pt x="0" y="240791"/>
                </a:lnTo>
                <a:lnTo>
                  <a:pt x="2601468" y="240791"/>
                </a:lnTo>
                <a:lnTo>
                  <a:pt x="2601468" y="0"/>
                </a:lnTo>
                <a:close/>
              </a:path>
            </a:pathLst>
          </a:custGeom>
          <a:solidFill>
            <a:srgbClr val="EA7024"/>
          </a:solidFill>
        </p:spPr>
        <p:txBody>
          <a:bodyPr wrap="square" lIns="0" tIns="0" rIns="0" bIns="0" rtlCol="0"/>
          <a:lstStyle/>
          <a:p>
            <a:endParaRPr/>
          </a:p>
        </p:txBody>
      </p:sp>
      <p:sp>
        <p:nvSpPr>
          <p:cNvPr id="20" name="bg object 20"/>
          <p:cNvSpPr/>
          <p:nvPr/>
        </p:nvSpPr>
        <p:spPr>
          <a:xfrm>
            <a:off x="9510919" y="1616569"/>
            <a:ext cx="1184910" cy="281940"/>
          </a:xfrm>
          <a:custGeom>
            <a:avLst/>
            <a:gdLst/>
            <a:ahLst/>
            <a:cxnLst/>
            <a:rect l="l" t="t" r="r" b="b"/>
            <a:pathLst>
              <a:path w="1184909" h="281939">
                <a:moveTo>
                  <a:pt x="1099233" y="83517"/>
                </a:moveTo>
                <a:lnTo>
                  <a:pt x="1055001" y="93796"/>
                </a:lnTo>
                <a:lnTo>
                  <a:pt x="1021601" y="120500"/>
                </a:lnTo>
                <a:lnTo>
                  <a:pt x="1000492" y="157427"/>
                </a:lnTo>
                <a:lnTo>
                  <a:pt x="993229" y="197839"/>
                </a:lnTo>
                <a:lnTo>
                  <a:pt x="993132" y="198379"/>
                </a:lnTo>
                <a:lnTo>
                  <a:pt x="998595" y="231751"/>
                </a:lnTo>
                <a:lnTo>
                  <a:pt x="1014271" y="258007"/>
                </a:lnTo>
                <a:lnTo>
                  <a:pt x="1039223" y="275287"/>
                </a:lnTo>
                <a:lnTo>
                  <a:pt x="1039586" y="275287"/>
                </a:lnTo>
                <a:lnTo>
                  <a:pt x="1071981" y="281357"/>
                </a:lnTo>
                <a:lnTo>
                  <a:pt x="1087108" y="280154"/>
                </a:lnTo>
                <a:lnTo>
                  <a:pt x="1101268" y="276352"/>
                </a:lnTo>
                <a:lnTo>
                  <a:pt x="1115536" y="269664"/>
                </a:lnTo>
                <a:lnTo>
                  <a:pt x="1130990" y="259799"/>
                </a:lnTo>
                <a:lnTo>
                  <a:pt x="1124191" y="247838"/>
                </a:lnTo>
                <a:lnTo>
                  <a:pt x="1079539" y="247838"/>
                </a:lnTo>
                <a:lnTo>
                  <a:pt x="1063449" y="243872"/>
                </a:lnTo>
                <a:lnTo>
                  <a:pt x="1051433" y="233096"/>
                </a:lnTo>
                <a:lnTo>
                  <a:pt x="1043914" y="217191"/>
                </a:lnTo>
                <a:lnTo>
                  <a:pt x="1041386" y="198379"/>
                </a:lnTo>
                <a:lnTo>
                  <a:pt x="1041313" y="197839"/>
                </a:lnTo>
                <a:lnTo>
                  <a:pt x="1045790" y="165035"/>
                </a:lnTo>
                <a:lnTo>
                  <a:pt x="1057937" y="139502"/>
                </a:lnTo>
                <a:lnTo>
                  <a:pt x="1075835" y="122936"/>
                </a:lnTo>
                <a:lnTo>
                  <a:pt x="1097561" y="117037"/>
                </a:lnTo>
                <a:lnTo>
                  <a:pt x="1140183" y="117037"/>
                </a:lnTo>
                <a:lnTo>
                  <a:pt x="1149522" y="105440"/>
                </a:lnTo>
                <a:lnTo>
                  <a:pt x="1139487" y="96436"/>
                </a:lnTo>
                <a:lnTo>
                  <a:pt x="1127620" y="89520"/>
                </a:lnTo>
                <a:lnTo>
                  <a:pt x="1114132" y="85083"/>
                </a:lnTo>
                <a:lnTo>
                  <a:pt x="1099233" y="83517"/>
                </a:lnTo>
                <a:close/>
              </a:path>
              <a:path w="1184909" h="281939">
                <a:moveTo>
                  <a:pt x="1164129" y="240591"/>
                </a:moveTo>
                <a:lnTo>
                  <a:pt x="1156404" y="242236"/>
                </a:lnTo>
                <a:lnTo>
                  <a:pt x="1149967" y="246683"/>
                </a:lnTo>
                <a:lnTo>
                  <a:pt x="1145560" y="253202"/>
                </a:lnTo>
                <a:lnTo>
                  <a:pt x="1143926" y="261061"/>
                </a:lnTo>
                <a:lnTo>
                  <a:pt x="1145560" y="268820"/>
                </a:lnTo>
                <a:lnTo>
                  <a:pt x="1149967" y="275287"/>
                </a:lnTo>
                <a:lnTo>
                  <a:pt x="1156404" y="279715"/>
                </a:lnTo>
                <a:lnTo>
                  <a:pt x="1164129" y="281357"/>
                </a:lnTo>
                <a:lnTo>
                  <a:pt x="1171946" y="279715"/>
                </a:lnTo>
                <a:lnTo>
                  <a:pt x="1174297" y="278095"/>
                </a:lnTo>
                <a:lnTo>
                  <a:pt x="1154972" y="278095"/>
                </a:lnTo>
                <a:lnTo>
                  <a:pt x="1147342" y="270301"/>
                </a:lnTo>
                <a:lnTo>
                  <a:pt x="1147342" y="251640"/>
                </a:lnTo>
                <a:lnTo>
                  <a:pt x="1154954" y="243872"/>
                </a:lnTo>
                <a:lnTo>
                  <a:pt x="1174310" y="243872"/>
                </a:lnTo>
                <a:lnTo>
                  <a:pt x="1171946" y="242236"/>
                </a:lnTo>
                <a:lnTo>
                  <a:pt x="1164129" y="240591"/>
                </a:lnTo>
                <a:close/>
              </a:path>
              <a:path w="1184909" h="281939">
                <a:moveTo>
                  <a:pt x="1174310" y="243872"/>
                </a:moveTo>
                <a:lnTo>
                  <a:pt x="1173522" y="243872"/>
                </a:lnTo>
                <a:lnTo>
                  <a:pt x="1181134" y="251640"/>
                </a:lnTo>
                <a:lnTo>
                  <a:pt x="1181134" y="270301"/>
                </a:lnTo>
                <a:lnTo>
                  <a:pt x="1173503" y="278095"/>
                </a:lnTo>
                <a:lnTo>
                  <a:pt x="1174297" y="278095"/>
                </a:lnTo>
                <a:lnTo>
                  <a:pt x="1178372" y="275287"/>
                </a:lnTo>
                <a:lnTo>
                  <a:pt x="1182728" y="268820"/>
                </a:lnTo>
                <a:lnTo>
                  <a:pt x="1184107" y="262149"/>
                </a:lnTo>
                <a:lnTo>
                  <a:pt x="1184218" y="261609"/>
                </a:lnTo>
                <a:lnTo>
                  <a:pt x="1184332" y="261061"/>
                </a:lnTo>
                <a:lnTo>
                  <a:pt x="1182728" y="253202"/>
                </a:lnTo>
                <a:lnTo>
                  <a:pt x="1178372" y="246683"/>
                </a:lnTo>
                <a:lnTo>
                  <a:pt x="1174310" y="243872"/>
                </a:lnTo>
                <a:close/>
              </a:path>
              <a:path w="1184909" h="281939">
                <a:moveTo>
                  <a:pt x="946186" y="88414"/>
                </a:moveTo>
                <a:lnTo>
                  <a:pt x="901493" y="88414"/>
                </a:lnTo>
                <a:lnTo>
                  <a:pt x="866553" y="276352"/>
                </a:lnTo>
                <a:lnTo>
                  <a:pt x="866465" y="276825"/>
                </a:lnTo>
                <a:lnTo>
                  <a:pt x="911231" y="276825"/>
                </a:lnTo>
                <a:lnTo>
                  <a:pt x="928745" y="183521"/>
                </a:lnTo>
                <a:lnTo>
                  <a:pt x="936160" y="157834"/>
                </a:lnTo>
                <a:lnTo>
                  <a:pt x="946150" y="141062"/>
                </a:lnTo>
                <a:lnTo>
                  <a:pt x="957666" y="131933"/>
                </a:lnTo>
                <a:lnTo>
                  <a:pt x="969659" y="129173"/>
                </a:lnTo>
                <a:lnTo>
                  <a:pt x="989728" y="129173"/>
                </a:lnTo>
                <a:lnTo>
                  <a:pt x="994961" y="121386"/>
                </a:lnTo>
                <a:lnTo>
                  <a:pt x="940808" y="121386"/>
                </a:lnTo>
                <a:lnTo>
                  <a:pt x="939718" y="120839"/>
                </a:lnTo>
                <a:lnTo>
                  <a:pt x="946186" y="88414"/>
                </a:lnTo>
                <a:close/>
              </a:path>
              <a:path w="1184909" h="281939">
                <a:moveTo>
                  <a:pt x="1168528" y="262149"/>
                </a:moveTo>
                <a:lnTo>
                  <a:pt x="1164129" y="262149"/>
                </a:lnTo>
                <a:lnTo>
                  <a:pt x="1170815" y="271388"/>
                </a:lnTo>
                <a:lnTo>
                  <a:pt x="1174594" y="270301"/>
                </a:lnTo>
                <a:lnTo>
                  <a:pt x="1168528" y="262149"/>
                </a:lnTo>
                <a:close/>
              </a:path>
              <a:path w="1184909" h="281939">
                <a:moveTo>
                  <a:pt x="1169216" y="249472"/>
                </a:moveTo>
                <a:lnTo>
                  <a:pt x="1156062" y="249472"/>
                </a:lnTo>
                <a:lnTo>
                  <a:pt x="1156062" y="270848"/>
                </a:lnTo>
                <a:lnTo>
                  <a:pt x="1159841" y="270848"/>
                </a:lnTo>
                <a:lnTo>
                  <a:pt x="1159841" y="262149"/>
                </a:lnTo>
                <a:lnTo>
                  <a:pt x="1168528" y="262149"/>
                </a:lnTo>
                <a:lnTo>
                  <a:pt x="1168126" y="261609"/>
                </a:lnTo>
                <a:lnTo>
                  <a:pt x="1170306" y="259799"/>
                </a:lnTo>
                <a:lnTo>
                  <a:pt x="1159841" y="259799"/>
                </a:lnTo>
                <a:lnTo>
                  <a:pt x="1159841" y="251640"/>
                </a:lnTo>
                <a:lnTo>
                  <a:pt x="1172413" y="251640"/>
                </a:lnTo>
                <a:lnTo>
                  <a:pt x="1172413" y="251100"/>
                </a:lnTo>
                <a:lnTo>
                  <a:pt x="1169216" y="249472"/>
                </a:lnTo>
                <a:close/>
              </a:path>
              <a:path w="1184909" h="281939">
                <a:moveTo>
                  <a:pt x="1172413" y="251640"/>
                </a:moveTo>
                <a:lnTo>
                  <a:pt x="1165800" y="251640"/>
                </a:lnTo>
                <a:lnTo>
                  <a:pt x="1168634" y="252727"/>
                </a:lnTo>
                <a:lnTo>
                  <a:pt x="1168634" y="257077"/>
                </a:lnTo>
                <a:lnTo>
                  <a:pt x="1167544" y="259799"/>
                </a:lnTo>
                <a:lnTo>
                  <a:pt x="1170306" y="259799"/>
                </a:lnTo>
                <a:lnTo>
                  <a:pt x="1172413" y="258164"/>
                </a:lnTo>
                <a:lnTo>
                  <a:pt x="1172413" y="251640"/>
                </a:lnTo>
                <a:close/>
              </a:path>
              <a:path w="1184909" h="281939">
                <a:moveTo>
                  <a:pt x="1116674" y="234614"/>
                </a:moveTo>
                <a:lnTo>
                  <a:pt x="1109472" y="238743"/>
                </a:lnTo>
                <a:lnTo>
                  <a:pt x="1101785" y="243059"/>
                </a:lnTo>
                <a:lnTo>
                  <a:pt x="1092260" y="246459"/>
                </a:lnTo>
                <a:lnTo>
                  <a:pt x="1079539" y="247838"/>
                </a:lnTo>
                <a:lnTo>
                  <a:pt x="1124191" y="247838"/>
                </a:lnTo>
                <a:lnTo>
                  <a:pt x="1116674" y="234614"/>
                </a:lnTo>
                <a:close/>
              </a:path>
              <a:path w="1184909" h="281939">
                <a:moveTo>
                  <a:pt x="989728" y="129173"/>
                </a:moveTo>
                <a:lnTo>
                  <a:pt x="979034" y="129173"/>
                </a:lnTo>
                <a:lnTo>
                  <a:pt x="982813" y="131348"/>
                </a:lnTo>
                <a:lnTo>
                  <a:pt x="987173" y="132975"/>
                </a:lnTo>
                <a:lnTo>
                  <a:pt x="989728" y="129173"/>
                </a:lnTo>
                <a:close/>
              </a:path>
              <a:path w="1184909" h="281939">
                <a:moveTo>
                  <a:pt x="1140183" y="117037"/>
                </a:moveTo>
                <a:lnTo>
                  <a:pt x="1097561" y="117037"/>
                </a:lnTo>
                <a:lnTo>
                  <a:pt x="1108396" y="118220"/>
                </a:lnTo>
                <a:lnTo>
                  <a:pt x="1117255" y="121203"/>
                </a:lnTo>
                <a:lnTo>
                  <a:pt x="1124479" y="125137"/>
                </a:lnTo>
                <a:lnTo>
                  <a:pt x="1130409" y="129173"/>
                </a:lnTo>
                <a:lnTo>
                  <a:pt x="1140183" y="117037"/>
                </a:lnTo>
                <a:close/>
              </a:path>
              <a:path w="1184909" h="281939">
                <a:moveTo>
                  <a:pt x="986083" y="83517"/>
                </a:moveTo>
                <a:lnTo>
                  <a:pt x="952727" y="106528"/>
                </a:lnTo>
                <a:lnTo>
                  <a:pt x="940808" y="121386"/>
                </a:lnTo>
                <a:lnTo>
                  <a:pt x="994961" y="121386"/>
                </a:lnTo>
                <a:lnTo>
                  <a:pt x="1011155" y="97288"/>
                </a:lnTo>
                <a:lnTo>
                  <a:pt x="1006369" y="91848"/>
                </a:lnTo>
                <a:lnTo>
                  <a:pt x="1000336" y="87480"/>
                </a:lnTo>
                <a:lnTo>
                  <a:pt x="993444" y="84573"/>
                </a:lnTo>
                <a:lnTo>
                  <a:pt x="986083" y="83517"/>
                </a:lnTo>
                <a:close/>
              </a:path>
              <a:path w="1184909" h="281939">
                <a:moveTo>
                  <a:pt x="806947" y="13223"/>
                </a:moveTo>
                <a:lnTo>
                  <a:pt x="770320" y="13223"/>
                </a:lnTo>
                <a:lnTo>
                  <a:pt x="624904" y="276825"/>
                </a:lnTo>
                <a:lnTo>
                  <a:pt x="667490" y="276825"/>
                </a:lnTo>
                <a:lnTo>
                  <a:pt x="705715" y="204904"/>
                </a:lnTo>
                <a:lnTo>
                  <a:pt x="835536" y="204904"/>
                </a:lnTo>
                <a:lnTo>
                  <a:pt x="831023" y="174647"/>
                </a:lnTo>
                <a:lnTo>
                  <a:pt x="721630" y="174647"/>
                </a:lnTo>
                <a:lnTo>
                  <a:pt x="734366" y="150077"/>
                </a:lnTo>
                <a:lnTo>
                  <a:pt x="747265" y="124439"/>
                </a:lnTo>
                <a:lnTo>
                  <a:pt x="760464" y="96865"/>
                </a:lnTo>
                <a:lnTo>
                  <a:pt x="774099" y="66491"/>
                </a:lnTo>
                <a:lnTo>
                  <a:pt x="814892" y="66491"/>
                </a:lnTo>
                <a:lnTo>
                  <a:pt x="806947" y="13223"/>
                </a:lnTo>
                <a:close/>
              </a:path>
              <a:path w="1184909" h="281939">
                <a:moveTo>
                  <a:pt x="835536" y="204904"/>
                </a:moveTo>
                <a:lnTo>
                  <a:pt x="787834" y="204904"/>
                </a:lnTo>
                <a:lnTo>
                  <a:pt x="796482" y="276825"/>
                </a:lnTo>
                <a:lnTo>
                  <a:pt x="846262" y="276825"/>
                </a:lnTo>
                <a:lnTo>
                  <a:pt x="835536" y="204904"/>
                </a:lnTo>
                <a:close/>
              </a:path>
              <a:path w="1184909" h="281939">
                <a:moveTo>
                  <a:pt x="814892" y="66491"/>
                </a:moveTo>
                <a:lnTo>
                  <a:pt x="775189" y="66491"/>
                </a:lnTo>
                <a:lnTo>
                  <a:pt x="776472" y="96865"/>
                </a:lnTo>
                <a:lnTo>
                  <a:pt x="778532" y="124439"/>
                </a:lnTo>
                <a:lnTo>
                  <a:pt x="781137" y="150077"/>
                </a:lnTo>
                <a:lnTo>
                  <a:pt x="784055" y="174647"/>
                </a:lnTo>
                <a:lnTo>
                  <a:pt x="831023" y="174647"/>
                </a:lnTo>
                <a:lnTo>
                  <a:pt x="814892" y="66491"/>
                </a:lnTo>
                <a:close/>
              </a:path>
              <a:path w="1184909" h="281939">
                <a:moveTo>
                  <a:pt x="500999" y="83517"/>
                </a:moveTo>
                <a:lnTo>
                  <a:pt x="451850" y="95410"/>
                </a:lnTo>
                <a:lnTo>
                  <a:pt x="415678" y="125528"/>
                </a:lnTo>
                <a:lnTo>
                  <a:pt x="393342" y="165531"/>
                </a:lnTo>
                <a:lnTo>
                  <a:pt x="385705" y="207079"/>
                </a:lnTo>
                <a:lnTo>
                  <a:pt x="388789" y="229724"/>
                </a:lnTo>
                <a:lnTo>
                  <a:pt x="389965" y="238056"/>
                </a:lnTo>
                <a:lnTo>
                  <a:pt x="401738" y="261336"/>
                </a:lnTo>
                <a:lnTo>
                  <a:pt x="420030" y="276170"/>
                </a:lnTo>
                <a:lnTo>
                  <a:pt x="443617" y="281357"/>
                </a:lnTo>
                <a:lnTo>
                  <a:pt x="460612" y="280408"/>
                </a:lnTo>
                <a:lnTo>
                  <a:pt x="480565" y="276621"/>
                </a:lnTo>
                <a:lnTo>
                  <a:pt x="502385" y="268589"/>
                </a:lnTo>
                <a:lnTo>
                  <a:pt x="524981" y="254902"/>
                </a:lnTo>
                <a:lnTo>
                  <a:pt x="521433" y="247838"/>
                </a:lnTo>
                <a:lnTo>
                  <a:pt x="464903" y="247837"/>
                </a:lnTo>
                <a:lnTo>
                  <a:pt x="446013" y="241902"/>
                </a:lnTo>
                <a:lnTo>
                  <a:pt x="436105" y="228748"/>
                </a:lnTo>
                <a:lnTo>
                  <a:pt x="432658" y="212909"/>
                </a:lnTo>
                <a:lnTo>
                  <a:pt x="433152" y="198919"/>
                </a:lnTo>
                <a:lnTo>
                  <a:pt x="468662" y="193483"/>
                </a:lnTo>
                <a:lnTo>
                  <a:pt x="506353" y="178906"/>
                </a:lnTo>
                <a:lnTo>
                  <a:pt x="514527" y="172472"/>
                </a:lnTo>
                <a:lnTo>
                  <a:pt x="437484" y="172472"/>
                </a:lnTo>
                <a:lnTo>
                  <a:pt x="446946" y="148534"/>
                </a:lnTo>
                <a:lnTo>
                  <a:pt x="459530" y="129720"/>
                </a:lnTo>
                <a:lnTo>
                  <a:pt x="464388" y="125528"/>
                </a:lnTo>
                <a:lnTo>
                  <a:pt x="474197" y="117163"/>
                </a:lnTo>
                <a:lnTo>
                  <a:pt x="489444" y="112687"/>
                </a:lnTo>
                <a:lnTo>
                  <a:pt x="545876" y="112687"/>
                </a:lnTo>
                <a:lnTo>
                  <a:pt x="544033" y="105303"/>
                </a:lnTo>
                <a:lnTo>
                  <a:pt x="532711" y="93008"/>
                </a:lnTo>
                <a:lnTo>
                  <a:pt x="517396" y="85842"/>
                </a:lnTo>
                <a:lnTo>
                  <a:pt x="500999" y="83517"/>
                </a:lnTo>
                <a:close/>
              </a:path>
              <a:path w="1184909" h="281939">
                <a:moveTo>
                  <a:pt x="512336" y="229724"/>
                </a:moveTo>
                <a:lnTo>
                  <a:pt x="499239" y="238056"/>
                </a:lnTo>
                <a:lnTo>
                  <a:pt x="486594" y="243671"/>
                </a:lnTo>
                <a:lnTo>
                  <a:pt x="474962" y="246841"/>
                </a:lnTo>
                <a:lnTo>
                  <a:pt x="464903" y="247837"/>
                </a:lnTo>
                <a:lnTo>
                  <a:pt x="521433" y="247838"/>
                </a:lnTo>
                <a:lnTo>
                  <a:pt x="512336" y="229724"/>
                </a:lnTo>
                <a:close/>
              </a:path>
              <a:path w="1184909" h="281939">
                <a:moveTo>
                  <a:pt x="545876" y="112687"/>
                </a:moveTo>
                <a:lnTo>
                  <a:pt x="501507" y="112687"/>
                </a:lnTo>
                <a:lnTo>
                  <a:pt x="507467" y="117577"/>
                </a:lnTo>
                <a:lnTo>
                  <a:pt x="506958" y="129720"/>
                </a:lnTo>
                <a:lnTo>
                  <a:pt x="500323" y="146182"/>
                </a:lnTo>
                <a:lnTo>
                  <a:pt x="484729" y="159112"/>
                </a:lnTo>
                <a:lnTo>
                  <a:pt x="462881" y="168034"/>
                </a:lnTo>
                <a:lnTo>
                  <a:pt x="437484" y="172472"/>
                </a:lnTo>
                <a:lnTo>
                  <a:pt x="514527" y="172472"/>
                </a:lnTo>
                <a:lnTo>
                  <a:pt x="536269" y="155359"/>
                </a:lnTo>
                <a:lnTo>
                  <a:pt x="548453" y="123014"/>
                </a:lnTo>
                <a:lnTo>
                  <a:pt x="545876" y="112687"/>
                </a:lnTo>
                <a:close/>
              </a:path>
              <a:path w="1184909" h="281939">
                <a:moveTo>
                  <a:pt x="120693" y="46743"/>
                </a:moveTo>
                <a:lnTo>
                  <a:pt x="73064" y="46743"/>
                </a:lnTo>
                <a:lnTo>
                  <a:pt x="29948" y="276825"/>
                </a:lnTo>
                <a:lnTo>
                  <a:pt x="77577" y="276825"/>
                </a:lnTo>
                <a:lnTo>
                  <a:pt x="120693" y="46743"/>
                </a:lnTo>
                <a:close/>
              </a:path>
              <a:path w="1184909" h="281939">
                <a:moveTo>
                  <a:pt x="275295" y="0"/>
                </a:moveTo>
                <a:lnTo>
                  <a:pt x="230558" y="0"/>
                </a:lnTo>
                <a:lnTo>
                  <a:pt x="179143" y="276825"/>
                </a:lnTo>
                <a:lnTo>
                  <a:pt x="223887" y="276825"/>
                </a:lnTo>
                <a:lnTo>
                  <a:pt x="234889" y="213778"/>
                </a:lnTo>
                <a:lnTo>
                  <a:pt x="246405" y="176116"/>
                </a:lnTo>
                <a:lnTo>
                  <a:pt x="263805" y="145433"/>
                </a:lnTo>
                <a:lnTo>
                  <a:pt x="283445" y="124637"/>
                </a:lnTo>
                <a:lnTo>
                  <a:pt x="284715" y="124101"/>
                </a:lnTo>
                <a:lnTo>
                  <a:pt x="252389" y="124101"/>
                </a:lnTo>
                <a:lnTo>
                  <a:pt x="250223" y="123554"/>
                </a:lnTo>
                <a:lnTo>
                  <a:pt x="275295" y="0"/>
                </a:lnTo>
                <a:close/>
              </a:path>
              <a:path w="1184909" h="281939">
                <a:moveTo>
                  <a:pt x="366919" y="117037"/>
                </a:moveTo>
                <a:lnTo>
                  <a:pt x="301457" y="117037"/>
                </a:lnTo>
                <a:lnTo>
                  <a:pt x="309890" y="118118"/>
                </a:lnTo>
                <a:lnTo>
                  <a:pt x="316564" y="122017"/>
                </a:lnTo>
                <a:lnTo>
                  <a:pt x="320736" y="129721"/>
                </a:lnTo>
                <a:lnTo>
                  <a:pt x="321659" y="142214"/>
                </a:lnTo>
                <a:lnTo>
                  <a:pt x="321543" y="145433"/>
                </a:lnTo>
                <a:lnTo>
                  <a:pt x="296588" y="276825"/>
                </a:lnTo>
                <a:lnTo>
                  <a:pt x="340787" y="276825"/>
                </a:lnTo>
                <a:lnTo>
                  <a:pt x="363223" y="168669"/>
                </a:lnTo>
                <a:lnTo>
                  <a:pt x="368105" y="129721"/>
                </a:lnTo>
                <a:lnTo>
                  <a:pt x="368206" y="126816"/>
                </a:lnTo>
                <a:lnTo>
                  <a:pt x="366919" y="117037"/>
                </a:lnTo>
                <a:close/>
              </a:path>
              <a:path w="1184909" h="281939">
                <a:moveTo>
                  <a:pt x="328876" y="83517"/>
                </a:moveTo>
                <a:lnTo>
                  <a:pt x="310557" y="85450"/>
                </a:lnTo>
                <a:lnTo>
                  <a:pt x="292052" y="92055"/>
                </a:lnTo>
                <a:lnTo>
                  <a:pt x="272837" y="104536"/>
                </a:lnTo>
                <a:lnTo>
                  <a:pt x="252389" y="124101"/>
                </a:lnTo>
                <a:lnTo>
                  <a:pt x="284715" y="124101"/>
                </a:lnTo>
                <a:lnTo>
                  <a:pt x="301457" y="117037"/>
                </a:lnTo>
                <a:lnTo>
                  <a:pt x="366919" y="117037"/>
                </a:lnTo>
                <a:lnTo>
                  <a:pt x="365587" y="106907"/>
                </a:lnTo>
                <a:lnTo>
                  <a:pt x="357945" y="93483"/>
                </a:lnTo>
                <a:lnTo>
                  <a:pt x="345601" y="85901"/>
                </a:lnTo>
                <a:lnTo>
                  <a:pt x="328876" y="83517"/>
                </a:lnTo>
                <a:close/>
              </a:path>
              <a:path w="1184909" h="281939">
                <a:moveTo>
                  <a:pt x="199890" y="13223"/>
                </a:moveTo>
                <a:lnTo>
                  <a:pt x="6496" y="13223"/>
                </a:lnTo>
                <a:lnTo>
                  <a:pt x="0" y="46743"/>
                </a:lnTo>
                <a:lnTo>
                  <a:pt x="193394" y="46743"/>
                </a:lnTo>
                <a:lnTo>
                  <a:pt x="199890" y="13223"/>
                </a:lnTo>
                <a:close/>
              </a:path>
            </a:pathLst>
          </a:custGeom>
          <a:solidFill>
            <a:srgbClr val="000000"/>
          </a:solidFill>
        </p:spPr>
        <p:txBody>
          <a:bodyPr wrap="square" lIns="0" tIns="0" rIns="0" bIns="0" rtlCol="0"/>
          <a:lstStyle/>
          <a:p>
            <a:endParaRPr/>
          </a:p>
        </p:txBody>
      </p:sp>
      <p:pic>
        <p:nvPicPr>
          <p:cNvPr id="21" name="bg object 21"/>
          <p:cNvPicPr/>
          <p:nvPr/>
        </p:nvPicPr>
        <p:blipFill>
          <a:blip r:embed="rId2" cstate="print"/>
          <a:stretch>
            <a:fillRect/>
          </a:stretch>
        </p:blipFill>
        <p:spPr>
          <a:xfrm>
            <a:off x="9447276" y="961644"/>
            <a:ext cx="1967483" cy="1190243"/>
          </a:xfrm>
          <a:prstGeom prst="rect">
            <a:avLst/>
          </a:prstGeom>
        </p:spPr>
      </p:pic>
      <p:sp>
        <p:nvSpPr>
          <p:cNvPr id="2" name="Holder 2"/>
          <p:cNvSpPr>
            <a:spLocks noGrp="1"/>
          </p:cNvSpPr>
          <p:nvPr>
            <p:ph type="ctrTitle"/>
          </p:nvPr>
        </p:nvSpPr>
        <p:spPr>
          <a:xfrm>
            <a:off x="814527" y="956005"/>
            <a:ext cx="8613775" cy="1763395"/>
          </a:xfrm>
          <a:prstGeom prst="rect">
            <a:avLst/>
          </a:prstGeom>
        </p:spPr>
        <p:txBody>
          <a:bodyPr wrap="square" lIns="0" tIns="0" rIns="0" bIns="0">
            <a:spAutoFit/>
          </a:bodyPr>
          <a:lstStyle>
            <a:lvl1pPr>
              <a:defRPr sz="1500" b="0" i="0">
                <a:solidFill>
                  <a:schemeClr val="tx1"/>
                </a:solidFill>
                <a:latin typeface="Arial"/>
                <a:cs typeface="Arial"/>
              </a:defRPr>
            </a:lvl1pPr>
          </a:lstStyle>
          <a:p>
            <a:endParaRPr/>
          </a:p>
        </p:txBody>
      </p:sp>
      <p:sp>
        <p:nvSpPr>
          <p:cNvPr id="3" name="Holder 3"/>
          <p:cNvSpPr>
            <a:spLocks noGrp="1"/>
          </p:cNvSpPr>
          <p:nvPr>
            <p:ph type="subTitle" idx="4"/>
          </p:nvPr>
        </p:nvSpPr>
        <p:spPr>
          <a:xfrm>
            <a:off x="803859" y="3659885"/>
            <a:ext cx="10224135" cy="1050289"/>
          </a:xfrm>
          <a:prstGeom prst="rect">
            <a:avLst/>
          </a:prstGeom>
        </p:spPr>
        <p:txBody>
          <a:bodyPr wrap="square" lIns="0" tIns="0" rIns="0" bIns="0">
            <a:spAutoFit/>
          </a:bodyPr>
          <a:lstStyle>
            <a:lvl1pPr>
              <a:defRPr sz="14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0"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5608320"/>
            <a:ext cx="12192000" cy="1249680"/>
          </a:xfrm>
          <a:custGeom>
            <a:avLst/>
            <a:gdLst/>
            <a:ahLst/>
            <a:cxnLst/>
            <a:rect l="l" t="t" r="r" b="b"/>
            <a:pathLst>
              <a:path w="12192000" h="1249679">
                <a:moveTo>
                  <a:pt x="12192000" y="0"/>
                </a:moveTo>
                <a:lnTo>
                  <a:pt x="0" y="0"/>
                </a:lnTo>
                <a:lnTo>
                  <a:pt x="0" y="1249679"/>
                </a:lnTo>
                <a:lnTo>
                  <a:pt x="12192000" y="1249679"/>
                </a:lnTo>
                <a:lnTo>
                  <a:pt x="12192000" y="0"/>
                </a:lnTo>
                <a:close/>
              </a:path>
            </a:pathLst>
          </a:custGeom>
          <a:solidFill>
            <a:srgbClr val="EA7024"/>
          </a:solidFill>
        </p:spPr>
        <p:txBody>
          <a:bodyPr wrap="square" lIns="0" tIns="0" rIns="0" bIns="0" rtlCol="0"/>
          <a:lstStyle/>
          <a:p>
            <a:endParaRPr/>
          </a:p>
        </p:txBody>
      </p:sp>
      <p:sp>
        <p:nvSpPr>
          <p:cNvPr id="17" name="bg object 17"/>
          <p:cNvSpPr/>
          <p:nvPr/>
        </p:nvSpPr>
        <p:spPr>
          <a:xfrm>
            <a:off x="838961" y="802386"/>
            <a:ext cx="10515600" cy="0"/>
          </a:xfrm>
          <a:custGeom>
            <a:avLst/>
            <a:gdLst/>
            <a:ahLst/>
            <a:cxnLst/>
            <a:rect l="l" t="t" r="r" b="b"/>
            <a:pathLst>
              <a:path w="10515600">
                <a:moveTo>
                  <a:pt x="0" y="0"/>
                </a:moveTo>
                <a:lnTo>
                  <a:pt x="10515600" y="0"/>
                </a:lnTo>
              </a:path>
            </a:pathLst>
          </a:custGeom>
          <a:ln w="19050">
            <a:solidFill>
              <a:srgbClr val="434345"/>
            </a:solidFill>
          </a:ln>
        </p:spPr>
        <p:txBody>
          <a:bodyPr wrap="square" lIns="0" tIns="0" rIns="0" bIns="0" rtlCol="0"/>
          <a:lstStyle/>
          <a:p>
            <a:endParaRPr/>
          </a:p>
        </p:txBody>
      </p:sp>
      <p:sp>
        <p:nvSpPr>
          <p:cNvPr id="18" name="bg object 18"/>
          <p:cNvSpPr/>
          <p:nvPr/>
        </p:nvSpPr>
        <p:spPr>
          <a:xfrm>
            <a:off x="905255" y="6246875"/>
            <a:ext cx="10448925" cy="0"/>
          </a:xfrm>
          <a:custGeom>
            <a:avLst/>
            <a:gdLst/>
            <a:ahLst/>
            <a:cxnLst/>
            <a:rect l="l" t="t" r="r" b="b"/>
            <a:pathLst>
              <a:path w="10448925">
                <a:moveTo>
                  <a:pt x="0" y="0"/>
                </a:moveTo>
                <a:lnTo>
                  <a:pt x="10448671" y="0"/>
                </a:lnTo>
              </a:path>
            </a:pathLst>
          </a:custGeom>
          <a:ln w="517525">
            <a:solidFill>
              <a:srgbClr val="C55A11"/>
            </a:solidFill>
            <a:prstDash val="dot"/>
          </a:ln>
        </p:spPr>
        <p:txBody>
          <a:bodyPr wrap="square" lIns="0" tIns="0" rIns="0" bIns="0" rtlCol="0"/>
          <a:lstStyle/>
          <a:p>
            <a:endParaRPr/>
          </a:p>
        </p:txBody>
      </p:sp>
      <p:pic>
        <p:nvPicPr>
          <p:cNvPr id="19" name="bg object 19"/>
          <p:cNvPicPr/>
          <p:nvPr/>
        </p:nvPicPr>
        <p:blipFill>
          <a:blip r:embed="rId2" cstate="print"/>
          <a:stretch>
            <a:fillRect/>
          </a:stretch>
        </p:blipFill>
        <p:spPr>
          <a:xfrm>
            <a:off x="2496311" y="5763767"/>
            <a:ext cx="947178" cy="947178"/>
          </a:xfrm>
          <a:prstGeom prst="rect">
            <a:avLst/>
          </a:prstGeom>
        </p:spPr>
      </p:pic>
      <p:pic>
        <p:nvPicPr>
          <p:cNvPr id="20" name="bg object 20"/>
          <p:cNvPicPr/>
          <p:nvPr/>
        </p:nvPicPr>
        <p:blipFill>
          <a:blip r:embed="rId3" cstate="print"/>
          <a:stretch>
            <a:fillRect/>
          </a:stretch>
        </p:blipFill>
        <p:spPr>
          <a:xfrm>
            <a:off x="2676144" y="5943599"/>
            <a:ext cx="598932" cy="598932"/>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5608320"/>
            <a:ext cx="12192000" cy="1249680"/>
          </a:xfrm>
          <a:custGeom>
            <a:avLst/>
            <a:gdLst/>
            <a:ahLst/>
            <a:cxnLst/>
            <a:rect l="l" t="t" r="r" b="b"/>
            <a:pathLst>
              <a:path w="12192000" h="1249679">
                <a:moveTo>
                  <a:pt x="12192000" y="0"/>
                </a:moveTo>
                <a:lnTo>
                  <a:pt x="0" y="0"/>
                </a:lnTo>
                <a:lnTo>
                  <a:pt x="0" y="1249679"/>
                </a:lnTo>
                <a:lnTo>
                  <a:pt x="12192000" y="1249679"/>
                </a:lnTo>
                <a:lnTo>
                  <a:pt x="12192000" y="0"/>
                </a:lnTo>
                <a:close/>
              </a:path>
            </a:pathLst>
          </a:custGeom>
          <a:solidFill>
            <a:srgbClr val="EA7024"/>
          </a:solidFill>
        </p:spPr>
        <p:txBody>
          <a:bodyPr wrap="square" lIns="0" tIns="0" rIns="0" bIns="0" rtlCol="0"/>
          <a:lstStyle/>
          <a:p>
            <a:endParaRPr/>
          </a:p>
        </p:txBody>
      </p:sp>
      <p:sp>
        <p:nvSpPr>
          <p:cNvPr id="17" name="bg object 17"/>
          <p:cNvSpPr/>
          <p:nvPr/>
        </p:nvSpPr>
        <p:spPr>
          <a:xfrm>
            <a:off x="838961" y="802386"/>
            <a:ext cx="10515600" cy="0"/>
          </a:xfrm>
          <a:custGeom>
            <a:avLst/>
            <a:gdLst/>
            <a:ahLst/>
            <a:cxnLst/>
            <a:rect l="l" t="t" r="r" b="b"/>
            <a:pathLst>
              <a:path w="10515600">
                <a:moveTo>
                  <a:pt x="0" y="0"/>
                </a:moveTo>
                <a:lnTo>
                  <a:pt x="10515600" y="0"/>
                </a:lnTo>
              </a:path>
            </a:pathLst>
          </a:custGeom>
          <a:ln w="19050">
            <a:solidFill>
              <a:srgbClr val="434345"/>
            </a:solidFill>
          </a:ln>
        </p:spPr>
        <p:txBody>
          <a:bodyPr wrap="square" lIns="0" tIns="0" rIns="0" bIns="0" rtlCol="0"/>
          <a:lstStyle/>
          <a:p>
            <a:endParaRPr/>
          </a:p>
        </p:txBody>
      </p:sp>
      <p:sp>
        <p:nvSpPr>
          <p:cNvPr id="18" name="bg object 18"/>
          <p:cNvSpPr/>
          <p:nvPr/>
        </p:nvSpPr>
        <p:spPr>
          <a:xfrm>
            <a:off x="905255" y="6246875"/>
            <a:ext cx="10448925" cy="0"/>
          </a:xfrm>
          <a:custGeom>
            <a:avLst/>
            <a:gdLst/>
            <a:ahLst/>
            <a:cxnLst/>
            <a:rect l="l" t="t" r="r" b="b"/>
            <a:pathLst>
              <a:path w="10448925">
                <a:moveTo>
                  <a:pt x="0" y="0"/>
                </a:moveTo>
                <a:lnTo>
                  <a:pt x="10448671" y="0"/>
                </a:lnTo>
              </a:path>
            </a:pathLst>
          </a:custGeom>
          <a:ln w="517525">
            <a:solidFill>
              <a:srgbClr val="C55A11"/>
            </a:solidFill>
            <a:prstDash val="dot"/>
          </a:ln>
        </p:spPr>
        <p:txBody>
          <a:bodyPr wrap="square" lIns="0" tIns="0" rIns="0" bIns="0" rtlCol="0"/>
          <a:lstStyle/>
          <a:p>
            <a:endParaRPr/>
          </a:p>
        </p:txBody>
      </p:sp>
      <p:sp>
        <p:nvSpPr>
          <p:cNvPr id="2" name="Holder 2"/>
          <p:cNvSpPr>
            <a:spLocks noGrp="1"/>
          </p:cNvSpPr>
          <p:nvPr>
            <p:ph type="title"/>
          </p:nvPr>
        </p:nvSpPr>
        <p:spPr>
          <a:xfrm>
            <a:off x="865124" y="463041"/>
            <a:ext cx="2926715" cy="254000"/>
          </a:xfrm>
          <a:prstGeom prst="rect">
            <a:avLst/>
          </a:prstGeom>
        </p:spPr>
        <p:txBody>
          <a:bodyPr wrap="square" lIns="0" tIns="0" rIns="0" bIns="0">
            <a:spAutoFit/>
          </a:bodyPr>
          <a:lstStyle>
            <a:lvl1pPr>
              <a:defRPr sz="1500" b="0" i="0">
                <a:solidFill>
                  <a:schemeClr val="tx1"/>
                </a:solidFill>
                <a:latin typeface="Arial"/>
                <a:cs typeface="Arial"/>
              </a:defRPr>
            </a:lvl1pPr>
          </a:lstStyle>
          <a:p>
            <a:endParaRPr/>
          </a:p>
        </p:txBody>
      </p:sp>
      <p:sp>
        <p:nvSpPr>
          <p:cNvPr id="3" name="Holder 3"/>
          <p:cNvSpPr>
            <a:spLocks noGrp="1"/>
          </p:cNvSpPr>
          <p:nvPr>
            <p:ph type="body" idx="1"/>
          </p:nvPr>
        </p:nvSpPr>
        <p:spPr>
          <a:xfrm>
            <a:off x="917549" y="1761236"/>
            <a:ext cx="10299700" cy="3696970"/>
          </a:xfrm>
          <a:prstGeom prst="rect">
            <a:avLst/>
          </a:prstGeom>
        </p:spPr>
        <p:txBody>
          <a:bodyPr wrap="square" lIns="0" tIns="0" rIns="0" bIns="0">
            <a:spAutoFit/>
          </a:bodyPr>
          <a:lstStyle>
            <a:lvl1pPr>
              <a:defRPr sz="1400" b="1"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9/26/2024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814527" y="956005"/>
            <a:ext cx="8613775" cy="1704506"/>
          </a:xfrm>
          <a:prstGeom prst="rect">
            <a:avLst/>
          </a:prstGeom>
        </p:spPr>
        <p:txBody>
          <a:bodyPr vert="horz" wrap="square" lIns="0" tIns="116205" rIns="0" bIns="0" rtlCol="0">
            <a:spAutoFit/>
          </a:bodyPr>
          <a:lstStyle/>
          <a:p>
            <a:pPr marL="2396490" marR="5080" indent="-2384425" algn="l">
              <a:lnSpc>
                <a:spcPts val="6480"/>
              </a:lnSpc>
              <a:spcBef>
                <a:spcPts val="915"/>
              </a:spcBef>
            </a:pPr>
            <a:r>
              <a:rPr sz="4400" b="1" dirty="0">
                <a:latin typeface="Arial"/>
                <a:cs typeface="Arial"/>
              </a:rPr>
              <a:t>The</a:t>
            </a:r>
            <a:r>
              <a:rPr sz="4400" b="1" spc="-300" dirty="0">
                <a:latin typeface="Arial"/>
                <a:cs typeface="Arial"/>
              </a:rPr>
              <a:t> </a:t>
            </a:r>
            <a:r>
              <a:rPr sz="4400" b="1" dirty="0">
                <a:latin typeface="Arial"/>
                <a:cs typeface="Arial"/>
              </a:rPr>
              <a:t>Arc</a:t>
            </a:r>
            <a:r>
              <a:rPr sz="4400" b="1" spc="-70" dirty="0">
                <a:latin typeface="Arial"/>
                <a:cs typeface="Arial"/>
              </a:rPr>
              <a:t> </a:t>
            </a:r>
            <a:r>
              <a:rPr sz="4400" b="1" dirty="0">
                <a:latin typeface="Arial"/>
                <a:cs typeface="Arial"/>
              </a:rPr>
              <a:t>of</a:t>
            </a:r>
            <a:r>
              <a:rPr sz="4400" b="1" spc="-70" dirty="0">
                <a:latin typeface="Arial"/>
                <a:cs typeface="Arial"/>
              </a:rPr>
              <a:t> </a:t>
            </a:r>
            <a:r>
              <a:rPr lang="en-US" sz="4400" b="1" spc="-70" dirty="0">
                <a:latin typeface="Arial"/>
                <a:cs typeface="Arial"/>
              </a:rPr>
              <a:t>Northeast Colorado</a:t>
            </a:r>
            <a:r>
              <a:rPr sz="4400" b="1" spc="-10" dirty="0">
                <a:latin typeface="Arial"/>
                <a:cs typeface="Arial"/>
              </a:rPr>
              <a:t> </a:t>
            </a:r>
            <a:br>
              <a:rPr lang="en-US" sz="4400" b="1" spc="-10" dirty="0">
                <a:latin typeface="Arial"/>
                <a:cs typeface="Arial"/>
              </a:rPr>
            </a:br>
            <a:r>
              <a:rPr sz="4400" b="1" dirty="0">
                <a:latin typeface="Arial"/>
                <a:cs typeface="Arial"/>
              </a:rPr>
              <a:t>(The</a:t>
            </a:r>
            <a:r>
              <a:rPr sz="4400" b="1" spc="-250" dirty="0">
                <a:latin typeface="Arial"/>
                <a:cs typeface="Arial"/>
              </a:rPr>
              <a:t> </a:t>
            </a:r>
            <a:r>
              <a:rPr sz="4400" b="1" spc="-20" dirty="0">
                <a:latin typeface="Arial"/>
                <a:cs typeface="Arial"/>
              </a:rPr>
              <a:t>A</a:t>
            </a:r>
            <a:r>
              <a:rPr lang="en-US" sz="4400" b="1" spc="-20" dirty="0">
                <a:latin typeface="Arial"/>
                <a:cs typeface="Arial"/>
              </a:rPr>
              <a:t>NECO</a:t>
            </a:r>
            <a:r>
              <a:rPr sz="4400" b="1" spc="-20" dirty="0">
                <a:latin typeface="Arial"/>
                <a:cs typeface="Arial"/>
              </a:rPr>
              <a:t>)</a:t>
            </a:r>
            <a:endParaRPr sz="4400" dirty="0">
              <a:latin typeface="Arial"/>
              <a:cs typeface="Arial"/>
            </a:endParaRPr>
          </a:p>
        </p:txBody>
      </p:sp>
      <p:sp>
        <p:nvSpPr>
          <p:cNvPr id="3" name="object 3"/>
          <p:cNvSpPr txBox="1">
            <a:spLocks noGrp="1"/>
          </p:cNvSpPr>
          <p:nvPr>
            <p:ph type="subTitle" idx="4"/>
          </p:nvPr>
        </p:nvSpPr>
        <p:spPr>
          <a:prstGeom prst="rect">
            <a:avLst/>
          </a:prstGeom>
        </p:spPr>
        <p:txBody>
          <a:bodyPr vert="horz" wrap="square" lIns="0" tIns="48895" rIns="0" bIns="0" rtlCol="0">
            <a:spAutoFit/>
          </a:bodyPr>
          <a:lstStyle/>
          <a:p>
            <a:pPr marL="12700" marR="5080">
              <a:lnSpc>
                <a:spcPct val="90000"/>
              </a:lnSpc>
              <a:spcBef>
                <a:spcPts val="385"/>
              </a:spcBef>
            </a:pPr>
            <a:r>
              <a:rPr sz="2400" spc="55" dirty="0"/>
              <a:t>The</a:t>
            </a:r>
            <a:r>
              <a:rPr sz="2400" spc="225" dirty="0"/>
              <a:t> </a:t>
            </a:r>
            <a:r>
              <a:rPr sz="2400" spc="80" dirty="0"/>
              <a:t>following</a:t>
            </a:r>
            <a:r>
              <a:rPr sz="2400" spc="175" dirty="0"/>
              <a:t> </a:t>
            </a:r>
            <a:r>
              <a:rPr sz="2400" spc="70" dirty="0"/>
              <a:t>contents</a:t>
            </a:r>
            <a:r>
              <a:rPr sz="2400" spc="254" dirty="0"/>
              <a:t> </a:t>
            </a:r>
            <a:r>
              <a:rPr sz="2400" dirty="0"/>
              <a:t>is</a:t>
            </a:r>
            <a:r>
              <a:rPr sz="2400" spc="210" dirty="0"/>
              <a:t> </a:t>
            </a:r>
            <a:r>
              <a:rPr sz="2400" dirty="0"/>
              <a:t>a</a:t>
            </a:r>
            <a:r>
              <a:rPr sz="2400" spc="215" dirty="0"/>
              <a:t> </a:t>
            </a:r>
            <a:r>
              <a:rPr sz="2400" spc="65" dirty="0"/>
              <a:t>brief</a:t>
            </a:r>
            <a:r>
              <a:rPr sz="2400" spc="229" dirty="0"/>
              <a:t> </a:t>
            </a:r>
            <a:r>
              <a:rPr sz="2400" spc="70" dirty="0"/>
              <a:t>overview</a:t>
            </a:r>
            <a:r>
              <a:rPr sz="2400" spc="250" dirty="0"/>
              <a:t> </a:t>
            </a:r>
            <a:r>
              <a:rPr sz="2400" dirty="0"/>
              <a:t>of</a:t>
            </a:r>
            <a:r>
              <a:rPr sz="2400" spc="220" dirty="0"/>
              <a:t> </a:t>
            </a:r>
            <a:r>
              <a:rPr sz="2400" spc="55" dirty="0"/>
              <a:t>our</a:t>
            </a:r>
            <a:r>
              <a:rPr sz="2400" spc="215" dirty="0"/>
              <a:t> </a:t>
            </a:r>
            <a:r>
              <a:rPr sz="2400" spc="55" dirty="0"/>
              <a:t>agency </a:t>
            </a:r>
            <a:r>
              <a:rPr sz="2400" spc="65" dirty="0"/>
              <a:t>individually,</a:t>
            </a:r>
            <a:r>
              <a:rPr sz="2400" spc="250" dirty="0"/>
              <a:t> </a:t>
            </a:r>
            <a:r>
              <a:rPr sz="2400" spc="75" dirty="0"/>
              <a:t>collectively</a:t>
            </a:r>
            <a:r>
              <a:rPr sz="2400" spc="254" dirty="0"/>
              <a:t> </a:t>
            </a:r>
            <a:r>
              <a:rPr sz="2400" spc="80" dirty="0"/>
              <a:t>within</a:t>
            </a:r>
            <a:r>
              <a:rPr sz="2400" spc="165" dirty="0"/>
              <a:t> </a:t>
            </a:r>
            <a:r>
              <a:rPr sz="2400" spc="55" dirty="0"/>
              <a:t>The</a:t>
            </a:r>
            <a:r>
              <a:rPr sz="2400" spc="140" dirty="0"/>
              <a:t> </a:t>
            </a:r>
            <a:r>
              <a:rPr sz="2400" dirty="0"/>
              <a:t>Arc</a:t>
            </a:r>
            <a:r>
              <a:rPr sz="2400" spc="240" dirty="0"/>
              <a:t> </a:t>
            </a:r>
            <a:r>
              <a:rPr sz="2400" spc="75" dirty="0"/>
              <a:t>network,</a:t>
            </a:r>
            <a:r>
              <a:rPr sz="2400" spc="215" dirty="0"/>
              <a:t> </a:t>
            </a:r>
            <a:r>
              <a:rPr sz="2400" spc="55" dirty="0"/>
              <a:t>and</a:t>
            </a:r>
            <a:r>
              <a:rPr sz="2400" spc="229" dirty="0"/>
              <a:t> </a:t>
            </a:r>
            <a:r>
              <a:rPr sz="2400" spc="50" dirty="0"/>
              <a:t>the</a:t>
            </a:r>
            <a:r>
              <a:rPr sz="2400" spc="215" dirty="0"/>
              <a:t> </a:t>
            </a:r>
            <a:r>
              <a:rPr sz="2400" spc="60" dirty="0"/>
              <a:t>general </a:t>
            </a:r>
            <a:r>
              <a:rPr sz="2400" spc="70" dirty="0"/>
              <a:t>duties</a:t>
            </a:r>
            <a:r>
              <a:rPr sz="2400" spc="229" dirty="0"/>
              <a:t> </a:t>
            </a:r>
            <a:r>
              <a:rPr sz="2400" spc="55" dirty="0"/>
              <a:t>and</a:t>
            </a:r>
            <a:r>
              <a:rPr sz="2400" spc="235" dirty="0"/>
              <a:t> </a:t>
            </a:r>
            <a:r>
              <a:rPr sz="2400" spc="80" dirty="0"/>
              <a:t>responsibilities</a:t>
            </a:r>
            <a:r>
              <a:rPr sz="2400" spc="250" dirty="0"/>
              <a:t> </a:t>
            </a:r>
            <a:r>
              <a:rPr sz="2400" dirty="0"/>
              <a:t>of</a:t>
            </a:r>
            <a:r>
              <a:rPr sz="2400" spc="225" dirty="0"/>
              <a:t> </a:t>
            </a:r>
            <a:r>
              <a:rPr sz="2400" spc="65" dirty="0"/>
              <a:t>members</a:t>
            </a:r>
            <a:r>
              <a:rPr sz="2400" spc="275" dirty="0"/>
              <a:t> </a:t>
            </a:r>
            <a:r>
              <a:rPr sz="2400" dirty="0"/>
              <a:t>of</a:t>
            </a:r>
            <a:r>
              <a:rPr sz="2400" spc="220" dirty="0"/>
              <a:t> </a:t>
            </a:r>
            <a:r>
              <a:rPr sz="2400" spc="50" dirty="0"/>
              <a:t>the</a:t>
            </a:r>
            <a:r>
              <a:rPr sz="2400" spc="235" dirty="0"/>
              <a:t> </a:t>
            </a:r>
            <a:r>
              <a:rPr lang="en-US" sz="2400" spc="60" dirty="0"/>
              <a:t>b</a:t>
            </a:r>
            <a:r>
              <a:rPr sz="2400" spc="60" dirty="0"/>
              <a:t>oard</a:t>
            </a:r>
            <a:r>
              <a:rPr sz="2400" spc="245" dirty="0"/>
              <a:t> </a:t>
            </a:r>
            <a:r>
              <a:rPr sz="2400" dirty="0"/>
              <a:t>of</a:t>
            </a:r>
            <a:r>
              <a:rPr sz="2400" spc="225" dirty="0"/>
              <a:t> </a:t>
            </a:r>
            <a:r>
              <a:rPr lang="en-US" sz="2400" spc="60" dirty="0"/>
              <a:t>d</a:t>
            </a:r>
            <a:r>
              <a:rPr sz="2400" spc="60" dirty="0"/>
              <a:t>irectors.</a:t>
            </a:r>
            <a:endParaRPr sz="2400" dirty="0"/>
          </a:p>
        </p:txBody>
      </p:sp>
      <p:sp>
        <p:nvSpPr>
          <p:cNvPr id="4" name="object 4"/>
          <p:cNvSpPr txBox="1"/>
          <p:nvPr/>
        </p:nvSpPr>
        <p:spPr>
          <a:xfrm>
            <a:off x="11171935" y="513334"/>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EA7024"/>
                </a:solidFill>
                <a:latin typeface="Calibri"/>
                <a:cs typeface="Calibri"/>
              </a:rPr>
              <a:t>1</a:t>
            </a:r>
            <a:endParaRPr sz="1200">
              <a:latin typeface="Calibri"/>
              <a:cs typeface="Calibri"/>
            </a:endParaRPr>
          </a:p>
        </p:txBody>
      </p:sp>
      <p:sp>
        <p:nvSpPr>
          <p:cNvPr id="5" name="object 5"/>
          <p:cNvSpPr txBox="1"/>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sz="1500" dirty="0">
                <a:latin typeface="Arial"/>
                <a:cs typeface="Arial"/>
              </a:rPr>
              <a:t>Board</a:t>
            </a:r>
            <a:r>
              <a:rPr sz="1500" spc="-45" dirty="0">
                <a:latin typeface="Arial"/>
                <a:cs typeface="Arial"/>
              </a:rPr>
              <a:t> </a:t>
            </a:r>
            <a:r>
              <a:rPr sz="1500" dirty="0">
                <a:latin typeface="Arial"/>
                <a:cs typeface="Arial"/>
              </a:rPr>
              <a:t>of</a:t>
            </a:r>
            <a:r>
              <a:rPr sz="1500" spc="-65" dirty="0">
                <a:latin typeface="Arial"/>
                <a:cs typeface="Arial"/>
              </a:rPr>
              <a:t> </a:t>
            </a:r>
            <a:r>
              <a:rPr sz="1500" dirty="0">
                <a:latin typeface="Arial"/>
                <a:cs typeface="Arial"/>
              </a:rPr>
              <a:t>Directors</a:t>
            </a:r>
            <a:r>
              <a:rPr sz="1500" spc="-55" dirty="0">
                <a:latin typeface="Arial"/>
                <a:cs typeface="Arial"/>
              </a:rPr>
              <a:t> </a:t>
            </a:r>
            <a:r>
              <a:rPr sz="1500" spc="-10" dirty="0">
                <a:latin typeface="Arial"/>
                <a:cs typeface="Arial"/>
              </a:rPr>
              <a:t>Overview,</a:t>
            </a:r>
            <a:r>
              <a:rPr sz="1500" spc="-20" dirty="0">
                <a:latin typeface="Arial"/>
                <a:cs typeface="Arial"/>
              </a:rPr>
              <a:t> 202</a:t>
            </a:r>
            <a:r>
              <a:rPr lang="en-US" sz="1500" spc="-20" dirty="0">
                <a:latin typeface="Arial"/>
                <a:cs typeface="Arial"/>
              </a:rPr>
              <a:t>4</a:t>
            </a:r>
            <a:endParaRPr sz="1500" dirty="0">
              <a:latin typeface="Arial"/>
              <a:cs typeface="Arial"/>
            </a:endParaRPr>
          </a:p>
        </p:txBody>
      </p:sp>
      <p:pic>
        <p:nvPicPr>
          <p:cNvPr id="10" name="object 7">
            <a:extLst>
              <a:ext uri="{FF2B5EF4-FFF2-40B4-BE49-F238E27FC236}">
                <a16:creationId xmlns:a16="http://schemas.microsoft.com/office/drawing/2014/main" id="{471CFB4B-477F-48E5-A032-9F607A4153F2}"/>
              </a:ext>
            </a:extLst>
          </p:cNvPr>
          <p:cNvPicPr/>
          <p:nvPr/>
        </p:nvPicPr>
        <p:blipFill>
          <a:blip r:embed="rId2" cstate="print"/>
          <a:stretch>
            <a:fillRect/>
          </a:stretch>
        </p:blipFill>
        <p:spPr>
          <a:xfrm>
            <a:off x="2743200" y="5791200"/>
            <a:ext cx="948690" cy="947178"/>
          </a:xfrm>
          <a:prstGeom prst="rect">
            <a:avLst/>
          </a:prstGeom>
        </p:spPr>
      </p:pic>
      <p:pic>
        <p:nvPicPr>
          <p:cNvPr id="13" name="Picture 12" descr="A logo for a company&#10;&#10;Description automatically generated">
            <a:extLst>
              <a:ext uri="{FF2B5EF4-FFF2-40B4-BE49-F238E27FC236}">
                <a16:creationId xmlns:a16="http://schemas.microsoft.com/office/drawing/2014/main" id="{F471A923-EB4A-780A-8829-934B5DF4AF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50095" y="868734"/>
            <a:ext cx="2327378" cy="1704506"/>
          </a:xfrm>
          <a:prstGeom prst="rect">
            <a:avLst/>
          </a:prstGeom>
        </p:spPr>
      </p:pic>
      <p:pic>
        <p:nvPicPr>
          <p:cNvPr id="14" name="object 4">
            <a:extLst>
              <a:ext uri="{FF2B5EF4-FFF2-40B4-BE49-F238E27FC236}">
                <a16:creationId xmlns:a16="http://schemas.microsoft.com/office/drawing/2014/main" id="{C4D7D6AA-069A-B0F8-32B2-B36E6E3C19B0}"/>
              </a:ext>
            </a:extLst>
          </p:cNvPr>
          <p:cNvPicPr/>
          <p:nvPr/>
        </p:nvPicPr>
        <p:blipFill>
          <a:blip r:embed="rId4" cstate="print"/>
          <a:stretch>
            <a:fillRect/>
          </a:stretch>
        </p:blipFill>
        <p:spPr>
          <a:xfrm>
            <a:off x="7010400" y="5883789"/>
            <a:ext cx="762000" cy="762000"/>
          </a:xfrm>
          <a:prstGeom prst="rect">
            <a:avLst/>
          </a:prstGeom>
        </p:spPr>
      </p:pic>
      <p:pic>
        <p:nvPicPr>
          <p:cNvPr id="15" name="object 4">
            <a:extLst>
              <a:ext uri="{FF2B5EF4-FFF2-40B4-BE49-F238E27FC236}">
                <a16:creationId xmlns:a16="http://schemas.microsoft.com/office/drawing/2014/main" id="{C7EF3128-9A4F-66CD-5C04-B6AB05E0A092}"/>
              </a:ext>
            </a:extLst>
          </p:cNvPr>
          <p:cNvPicPr/>
          <p:nvPr/>
        </p:nvPicPr>
        <p:blipFill>
          <a:blip r:embed="rId4" cstate="print"/>
          <a:stretch>
            <a:fillRect/>
          </a:stretch>
        </p:blipFill>
        <p:spPr>
          <a:xfrm>
            <a:off x="762000" y="5868145"/>
            <a:ext cx="762000" cy="762000"/>
          </a:xfrm>
          <a:prstGeom prst="rect">
            <a:avLst/>
          </a:prstGeom>
        </p:spPr>
      </p:pic>
      <p:pic>
        <p:nvPicPr>
          <p:cNvPr id="16" name="object 4">
            <a:extLst>
              <a:ext uri="{FF2B5EF4-FFF2-40B4-BE49-F238E27FC236}">
                <a16:creationId xmlns:a16="http://schemas.microsoft.com/office/drawing/2014/main" id="{00F65F63-077A-B273-1F79-F5A191A287E8}"/>
              </a:ext>
            </a:extLst>
          </p:cNvPr>
          <p:cNvPicPr/>
          <p:nvPr/>
        </p:nvPicPr>
        <p:blipFill>
          <a:blip r:embed="rId4" cstate="print"/>
          <a:stretch>
            <a:fillRect/>
          </a:stretch>
        </p:blipFill>
        <p:spPr>
          <a:xfrm>
            <a:off x="2836545" y="5883828"/>
            <a:ext cx="762000" cy="762000"/>
          </a:xfrm>
          <a:prstGeom prst="rect">
            <a:avLst/>
          </a:prstGeom>
        </p:spPr>
      </p:pic>
      <p:pic>
        <p:nvPicPr>
          <p:cNvPr id="17" name="object 4">
            <a:extLst>
              <a:ext uri="{FF2B5EF4-FFF2-40B4-BE49-F238E27FC236}">
                <a16:creationId xmlns:a16="http://schemas.microsoft.com/office/drawing/2014/main" id="{87DC1813-86FE-4178-116F-47DD5973FABD}"/>
              </a:ext>
            </a:extLst>
          </p:cNvPr>
          <p:cNvPicPr/>
          <p:nvPr/>
        </p:nvPicPr>
        <p:blipFill>
          <a:blip r:embed="rId4" cstate="print"/>
          <a:stretch>
            <a:fillRect/>
          </a:stretch>
        </p:blipFill>
        <p:spPr>
          <a:xfrm>
            <a:off x="4911090" y="5867881"/>
            <a:ext cx="762000" cy="762000"/>
          </a:xfrm>
          <a:prstGeom prst="rect">
            <a:avLst/>
          </a:prstGeom>
        </p:spPr>
      </p:pic>
      <p:pic>
        <p:nvPicPr>
          <p:cNvPr id="18" name="object 4">
            <a:extLst>
              <a:ext uri="{FF2B5EF4-FFF2-40B4-BE49-F238E27FC236}">
                <a16:creationId xmlns:a16="http://schemas.microsoft.com/office/drawing/2014/main" id="{E8F038E3-BC15-843D-85F9-FF7E70B00EB2}"/>
              </a:ext>
            </a:extLst>
          </p:cNvPr>
          <p:cNvPicPr/>
          <p:nvPr/>
        </p:nvPicPr>
        <p:blipFill>
          <a:blip r:embed="rId4" cstate="print"/>
          <a:stretch>
            <a:fillRect/>
          </a:stretch>
        </p:blipFill>
        <p:spPr>
          <a:xfrm>
            <a:off x="9067800" y="5883789"/>
            <a:ext cx="762000" cy="762000"/>
          </a:xfrm>
          <a:prstGeom prst="rect">
            <a:avLst/>
          </a:prstGeom>
        </p:spPr>
      </p:pic>
      <p:pic>
        <p:nvPicPr>
          <p:cNvPr id="19" name="object 4">
            <a:extLst>
              <a:ext uri="{FF2B5EF4-FFF2-40B4-BE49-F238E27FC236}">
                <a16:creationId xmlns:a16="http://schemas.microsoft.com/office/drawing/2014/main" id="{F24E7472-02CD-4FB6-ACF1-20B0C19173AF}"/>
              </a:ext>
            </a:extLst>
          </p:cNvPr>
          <p:cNvPicPr/>
          <p:nvPr/>
        </p:nvPicPr>
        <p:blipFill>
          <a:blip r:embed="rId4" cstate="print"/>
          <a:stretch>
            <a:fillRect/>
          </a:stretch>
        </p:blipFill>
        <p:spPr>
          <a:xfrm>
            <a:off x="10893805" y="5867881"/>
            <a:ext cx="762000" cy="762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2972" y="1066800"/>
            <a:ext cx="10048240" cy="4903907"/>
          </a:xfrm>
          <a:prstGeom prst="rect">
            <a:avLst/>
          </a:prstGeom>
        </p:spPr>
        <p:txBody>
          <a:bodyPr vert="horz" wrap="square" lIns="0" tIns="12700" rIns="0" bIns="0" rtlCol="0">
            <a:spAutoFit/>
          </a:bodyPr>
          <a:lstStyle/>
          <a:p>
            <a:pPr marL="12700">
              <a:spcBef>
                <a:spcPts val="100"/>
              </a:spcBef>
            </a:pPr>
            <a:r>
              <a:rPr sz="2400" spc="-10" dirty="0">
                <a:latin typeface="Arial"/>
                <a:cs typeface="Arial"/>
              </a:rPr>
              <a:t>Mission</a:t>
            </a:r>
            <a:endParaRPr lang="en-US" sz="2400" spc="-10" dirty="0">
              <a:latin typeface="Arial"/>
              <a:cs typeface="Arial"/>
            </a:endParaRPr>
          </a:p>
          <a:p>
            <a:pPr marL="12700">
              <a:spcBef>
                <a:spcPts val="100"/>
              </a:spcBef>
            </a:pPr>
            <a:endParaRPr sz="1400" dirty="0">
              <a:latin typeface="Arial"/>
              <a:cs typeface="Arial"/>
            </a:endParaRPr>
          </a:p>
          <a:p>
            <a:pPr marL="12700" marR="5080">
              <a:spcBef>
                <a:spcPts val="200"/>
              </a:spcBef>
            </a:pPr>
            <a:r>
              <a:rPr spc="-20" dirty="0">
                <a:latin typeface="Arial"/>
                <a:cs typeface="Arial"/>
              </a:rPr>
              <a:t>The</a:t>
            </a:r>
            <a:r>
              <a:rPr spc="-150" dirty="0">
                <a:latin typeface="Arial"/>
                <a:cs typeface="Arial"/>
              </a:rPr>
              <a:t> </a:t>
            </a:r>
            <a:r>
              <a:rPr dirty="0">
                <a:latin typeface="Arial"/>
                <a:cs typeface="Arial"/>
              </a:rPr>
              <a:t>Arc</a:t>
            </a:r>
            <a:r>
              <a:rPr spc="-70" dirty="0">
                <a:latin typeface="Arial"/>
                <a:cs typeface="Arial"/>
              </a:rPr>
              <a:t> </a:t>
            </a:r>
            <a:r>
              <a:rPr dirty="0">
                <a:latin typeface="Arial"/>
                <a:cs typeface="Arial"/>
              </a:rPr>
              <a:t>of</a:t>
            </a:r>
            <a:r>
              <a:rPr spc="-45" dirty="0">
                <a:latin typeface="Arial"/>
                <a:cs typeface="Arial"/>
              </a:rPr>
              <a:t> </a:t>
            </a:r>
            <a:r>
              <a:rPr dirty="0">
                <a:latin typeface="Arial"/>
                <a:cs typeface="Arial"/>
              </a:rPr>
              <a:t>Weld</a:t>
            </a:r>
            <a:r>
              <a:rPr spc="-30" dirty="0">
                <a:latin typeface="Arial"/>
                <a:cs typeface="Arial"/>
              </a:rPr>
              <a:t> </a:t>
            </a:r>
            <a:r>
              <a:rPr dirty="0">
                <a:latin typeface="Arial"/>
                <a:cs typeface="Arial"/>
              </a:rPr>
              <a:t>County</a:t>
            </a:r>
            <a:r>
              <a:rPr spc="-40" dirty="0">
                <a:latin typeface="Arial"/>
                <a:cs typeface="Arial"/>
              </a:rPr>
              <a:t> </a:t>
            </a:r>
            <a:r>
              <a:rPr dirty="0">
                <a:latin typeface="Arial"/>
                <a:cs typeface="Arial"/>
              </a:rPr>
              <a:t>promotes</a:t>
            </a:r>
            <a:r>
              <a:rPr spc="-40" dirty="0">
                <a:latin typeface="Arial"/>
                <a:cs typeface="Arial"/>
              </a:rPr>
              <a:t> </a:t>
            </a:r>
            <a:r>
              <a:rPr dirty="0">
                <a:latin typeface="Arial"/>
                <a:cs typeface="Arial"/>
              </a:rPr>
              <a:t>and</a:t>
            </a:r>
            <a:r>
              <a:rPr spc="-35" dirty="0">
                <a:latin typeface="Arial"/>
                <a:cs typeface="Arial"/>
              </a:rPr>
              <a:t> </a:t>
            </a:r>
            <a:r>
              <a:rPr dirty="0">
                <a:latin typeface="Arial"/>
                <a:cs typeface="Arial"/>
              </a:rPr>
              <a:t>protects</a:t>
            </a:r>
            <a:r>
              <a:rPr spc="-60" dirty="0">
                <a:latin typeface="Arial"/>
                <a:cs typeface="Arial"/>
              </a:rPr>
              <a:t> </a:t>
            </a:r>
            <a:r>
              <a:rPr dirty="0">
                <a:latin typeface="Arial"/>
                <a:cs typeface="Arial"/>
              </a:rPr>
              <a:t>the</a:t>
            </a:r>
            <a:r>
              <a:rPr spc="-45" dirty="0">
                <a:latin typeface="Arial"/>
                <a:cs typeface="Arial"/>
              </a:rPr>
              <a:t> </a:t>
            </a:r>
            <a:r>
              <a:rPr dirty="0">
                <a:latin typeface="Arial"/>
                <a:cs typeface="Arial"/>
              </a:rPr>
              <a:t>human</a:t>
            </a:r>
            <a:r>
              <a:rPr spc="-40" dirty="0">
                <a:latin typeface="Arial"/>
                <a:cs typeface="Arial"/>
              </a:rPr>
              <a:t> </a:t>
            </a:r>
            <a:r>
              <a:rPr dirty="0">
                <a:latin typeface="Arial"/>
                <a:cs typeface="Arial"/>
              </a:rPr>
              <a:t>rights</a:t>
            </a:r>
            <a:r>
              <a:rPr spc="-40" dirty="0">
                <a:latin typeface="Arial"/>
                <a:cs typeface="Arial"/>
              </a:rPr>
              <a:t> </a:t>
            </a:r>
            <a:r>
              <a:rPr dirty="0">
                <a:latin typeface="Arial"/>
                <a:cs typeface="Arial"/>
              </a:rPr>
              <a:t>of</a:t>
            </a:r>
            <a:r>
              <a:rPr spc="-40" dirty="0">
                <a:latin typeface="Arial"/>
                <a:cs typeface="Arial"/>
              </a:rPr>
              <a:t> </a:t>
            </a:r>
            <a:r>
              <a:rPr spc="-10" dirty="0">
                <a:latin typeface="Arial"/>
                <a:cs typeface="Arial"/>
              </a:rPr>
              <a:t>people </a:t>
            </a:r>
            <a:r>
              <a:rPr dirty="0">
                <a:latin typeface="Arial"/>
                <a:cs typeface="Arial"/>
              </a:rPr>
              <a:t>with</a:t>
            </a:r>
            <a:r>
              <a:rPr spc="-85" dirty="0">
                <a:latin typeface="Arial"/>
                <a:cs typeface="Arial"/>
              </a:rPr>
              <a:t> </a:t>
            </a:r>
            <a:r>
              <a:rPr dirty="0">
                <a:latin typeface="Arial"/>
                <a:cs typeface="Arial"/>
              </a:rPr>
              <a:t>intellectual</a:t>
            </a:r>
            <a:r>
              <a:rPr spc="-55" dirty="0">
                <a:latin typeface="Arial"/>
                <a:cs typeface="Arial"/>
              </a:rPr>
              <a:t> </a:t>
            </a:r>
            <a:r>
              <a:rPr dirty="0">
                <a:latin typeface="Arial"/>
                <a:cs typeface="Arial"/>
              </a:rPr>
              <a:t>and</a:t>
            </a:r>
            <a:r>
              <a:rPr spc="-85" dirty="0">
                <a:latin typeface="Arial"/>
                <a:cs typeface="Arial"/>
              </a:rPr>
              <a:t> </a:t>
            </a:r>
            <a:r>
              <a:rPr spc="-10" dirty="0">
                <a:latin typeface="Arial"/>
                <a:cs typeface="Arial"/>
              </a:rPr>
              <a:t>developmental</a:t>
            </a:r>
            <a:r>
              <a:rPr spc="-55" dirty="0">
                <a:latin typeface="Arial"/>
                <a:cs typeface="Arial"/>
              </a:rPr>
              <a:t> </a:t>
            </a:r>
            <a:r>
              <a:rPr dirty="0">
                <a:latin typeface="Arial"/>
                <a:cs typeface="Arial"/>
              </a:rPr>
              <a:t>disabilities</a:t>
            </a:r>
            <a:r>
              <a:rPr spc="-45" dirty="0">
                <a:latin typeface="Arial"/>
                <a:cs typeface="Arial"/>
              </a:rPr>
              <a:t> </a:t>
            </a:r>
            <a:r>
              <a:rPr spc="-10" dirty="0">
                <a:latin typeface="Arial"/>
                <a:cs typeface="Arial"/>
              </a:rPr>
              <a:t>through </a:t>
            </a:r>
            <a:r>
              <a:rPr lang="en-US" spc="-10" dirty="0">
                <a:latin typeface="Arial"/>
                <a:cs typeface="Arial"/>
              </a:rPr>
              <a:t>empowerment, </a:t>
            </a:r>
            <a:r>
              <a:rPr dirty="0">
                <a:latin typeface="Arial"/>
                <a:cs typeface="Arial"/>
              </a:rPr>
              <a:t>advocacy</a:t>
            </a:r>
            <a:r>
              <a:rPr spc="-85" dirty="0">
                <a:latin typeface="Arial"/>
                <a:cs typeface="Arial"/>
              </a:rPr>
              <a:t> </a:t>
            </a:r>
            <a:r>
              <a:rPr dirty="0">
                <a:latin typeface="Arial"/>
                <a:cs typeface="Arial"/>
              </a:rPr>
              <a:t>and</a:t>
            </a:r>
            <a:r>
              <a:rPr spc="-85" dirty="0">
                <a:latin typeface="Arial"/>
                <a:cs typeface="Arial"/>
              </a:rPr>
              <a:t> </a:t>
            </a:r>
            <a:r>
              <a:rPr lang="en-US" dirty="0">
                <a:latin typeface="Arial"/>
                <a:cs typeface="Arial"/>
              </a:rPr>
              <a:t>community outreach</a:t>
            </a:r>
            <a:r>
              <a:rPr spc="-10" dirty="0">
                <a:latin typeface="Arial"/>
                <a:cs typeface="Arial"/>
              </a:rPr>
              <a:t>.</a:t>
            </a:r>
            <a:endParaRPr lang="en-US" spc="-10" dirty="0">
              <a:latin typeface="Arial"/>
              <a:cs typeface="Arial"/>
            </a:endParaRPr>
          </a:p>
          <a:p>
            <a:pPr marL="12700" marR="5080">
              <a:spcBef>
                <a:spcPts val="200"/>
              </a:spcBef>
            </a:pPr>
            <a:endParaRPr sz="1400" dirty="0">
              <a:latin typeface="Arial"/>
              <a:cs typeface="Arial"/>
            </a:endParaRPr>
          </a:p>
          <a:p>
            <a:pPr marL="12700"/>
            <a:r>
              <a:rPr sz="2400" spc="-10" dirty="0">
                <a:latin typeface="Arial"/>
                <a:cs typeface="Arial"/>
              </a:rPr>
              <a:t>Vision</a:t>
            </a:r>
            <a:endParaRPr sz="2400" dirty="0">
              <a:latin typeface="Arial"/>
              <a:cs typeface="Arial"/>
            </a:endParaRPr>
          </a:p>
          <a:p>
            <a:pPr marL="12700"/>
            <a:r>
              <a:rPr lang="en-US" dirty="0">
                <a:latin typeface="Arial"/>
                <a:cs typeface="Arial"/>
              </a:rPr>
              <a:t>Inclusion.  Acceptance.  Belonging.</a:t>
            </a:r>
          </a:p>
          <a:p>
            <a:pPr marL="12700"/>
            <a:endParaRPr lang="en-US" sz="1400" dirty="0">
              <a:latin typeface="Arial"/>
              <a:cs typeface="Arial"/>
            </a:endParaRPr>
          </a:p>
          <a:p>
            <a:pPr marL="12700"/>
            <a:r>
              <a:rPr lang="en-US" sz="2400" spc="-10" dirty="0">
                <a:latin typeface="Arial"/>
                <a:cs typeface="Arial"/>
              </a:rPr>
              <a:t>Core Values</a:t>
            </a:r>
            <a:endParaRPr lang="en-US" sz="2400" dirty="0">
              <a:latin typeface="Arial"/>
              <a:cs typeface="Arial"/>
            </a:endParaRPr>
          </a:p>
          <a:p>
            <a:pPr marL="298450" indent="-285750">
              <a:buFont typeface="Arial" panose="020B0604020202020204" pitchFamily="34" charset="0"/>
              <a:buChar char="•"/>
            </a:pPr>
            <a:r>
              <a:rPr lang="en-US" dirty="0">
                <a:latin typeface="Arial"/>
                <a:cs typeface="Arial"/>
              </a:rPr>
              <a:t>Diversity, Equity, and Inclusion</a:t>
            </a:r>
          </a:p>
          <a:p>
            <a:pPr marL="298450" indent="-285750">
              <a:buFont typeface="Arial" panose="020B0604020202020204" pitchFamily="34" charset="0"/>
              <a:buChar char="•"/>
            </a:pPr>
            <a:r>
              <a:rPr lang="en-US" dirty="0">
                <a:latin typeface="Arial"/>
                <a:cs typeface="Arial"/>
              </a:rPr>
              <a:t>Human Dignity</a:t>
            </a:r>
          </a:p>
          <a:p>
            <a:pPr marL="298450" indent="-285750">
              <a:buFont typeface="Arial" panose="020B0604020202020204" pitchFamily="34" charset="0"/>
              <a:buChar char="•"/>
            </a:pPr>
            <a:r>
              <a:rPr lang="en-US" dirty="0">
                <a:latin typeface="Arial"/>
                <a:cs typeface="Arial"/>
              </a:rPr>
              <a:t>Trusted Relationships</a:t>
            </a:r>
          </a:p>
          <a:p>
            <a:pPr marL="298450" indent="-285750">
              <a:buFont typeface="Arial" panose="020B0604020202020204" pitchFamily="34" charset="0"/>
              <a:buChar char="•"/>
            </a:pPr>
            <a:r>
              <a:rPr lang="en-US" dirty="0">
                <a:latin typeface="Arial"/>
                <a:cs typeface="Arial"/>
              </a:rPr>
              <a:t>Compassion</a:t>
            </a:r>
          </a:p>
          <a:p>
            <a:pPr marL="298450" indent="-285750">
              <a:buFont typeface="Arial" panose="020B0604020202020204" pitchFamily="34" charset="0"/>
              <a:buChar char="•"/>
            </a:pPr>
            <a:r>
              <a:rPr lang="en-US" dirty="0">
                <a:latin typeface="Arial"/>
                <a:cs typeface="Arial"/>
              </a:rPr>
              <a:t>Education</a:t>
            </a:r>
          </a:p>
          <a:p>
            <a:pPr marL="298450" indent="-285750">
              <a:buFont typeface="Arial" panose="020B0604020202020204" pitchFamily="34" charset="0"/>
              <a:buChar char="•"/>
            </a:pPr>
            <a:r>
              <a:rPr lang="en-US" dirty="0">
                <a:latin typeface="Arial"/>
                <a:cs typeface="Arial"/>
              </a:rPr>
              <a:t>Independence</a:t>
            </a:r>
          </a:p>
          <a:p>
            <a:pPr marL="298450" indent="-285750">
              <a:buFont typeface="Arial" panose="020B0604020202020204" pitchFamily="34" charset="0"/>
              <a:buChar char="•"/>
            </a:pPr>
            <a:endParaRPr lang="en-US" dirty="0">
              <a:latin typeface="Arial"/>
              <a:cs typeface="Arial"/>
            </a:endParaRPr>
          </a:p>
          <a:p>
            <a:pPr marL="12700">
              <a:lnSpc>
                <a:spcPts val="2610"/>
              </a:lnSpc>
            </a:pPr>
            <a:endParaRPr dirty="0">
              <a:latin typeface="Arial"/>
              <a:cs typeface="Arial"/>
            </a:endParaRPr>
          </a:p>
        </p:txBody>
      </p:sp>
      <p:sp>
        <p:nvSpPr>
          <p:cNvPr id="3" name="object 3"/>
          <p:cNvSpPr txBox="1"/>
          <p:nvPr/>
        </p:nvSpPr>
        <p:spPr>
          <a:xfrm>
            <a:off x="11171935" y="513334"/>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EA7024"/>
                </a:solidFill>
                <a:latin typeface="Calibri"/>
                <a:cs typeface="Calibri"/>
              </a:rPr>
              <a:t>2</a:t>
            </a:r>
            <a:endParaRPr sz="1200">
              <a:latin typeface="Calibri"/>
              <a:cs typeface="Calibri"/>
            </a:endParaRPr>
          </a:p>
        </p:txBody>
      </p:sp>
      <p:sp>
        <p:nvSpPr>
          <p:cNvPr id="4" name="object 4"/>
          <p:cNvSpPr txBox="1"/>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sz="1500" dirty="0">
                <a:latin typeface="Arial"/>
                <a:cs typeface="Arial"/>
              </a:rPr>
              <a:t>Board</a:t>
            </a:r>
            <a:r>
              <a:rPr sz="1500" spc="-45" dirty="0">
                <a:latin typeface="Arial"/>
                <a:cs typeface="Arial"/>
              </a:rPr>
              <a:t> </a:t>
            </a:r>
            <a:r>
              <a:rPr sz="1500" dirty="0">
                <a:latin typeface="Arial"/>
                <a:cs typeface="Arial"/>
              </a:rPr>
              <a:t>of</a:t>
            </a:r>
            <a:r>
              <a:rPr sz="1500" spc="-65" dirty="0">
                <a:latin typeface="Arial"/>
                <a:cs typeface="Arial"/>
              </a:rPr>
              <a:t> </a:t>
            </a:r>
            <a:r>
              <a:rPr sz="1500" dirty="0">
                <a:latin typeface="Arial"/>
                <a:cs typeface="Arial"/>
              </a:rPr>
              <a:t>Directors</a:t>
            </a:r>
            <a:r>
              <a:rPr sz="1500" spc="-55" dirty="0">
                <a:latin typeface="Arial"/>
                <a:cs typeface="Arial"/>
              </a:rPr>
              <a:t> </a:t>
            </a:r>
            <a:r>
              <a:rPr sz="1500" spc="-10" dirty="0">
                <a:latin typeface="Arial"/>
                <a:cs typeface="Arial"/>
              </a:rPr>
              <a:t>Overview,</a:t>
            </a:r>
            <a:r>
              <a:rPr sz="1500" spc="-20" dirty="0">
                <a:latin typeface="Arial"/>
                <a:cs typeface="Arial"/>
              </a:rPr>
              <a:t> 202</a:t>
            </a:r>
            <a:r>
              <a:rPr lang="en-US" sz="1500" spc="-20" dirty="0">
                <a:latin typeface="Arial"/>
                <a:cs typeface="Arial"/>
              </a:rPr>
              <a:t>4</a:t>
            </a:r>
            <a:endParaRPr sz="1500" dirty="0">
              <a:latin typeface="Arial"/>
              <a:cs typeface="Arial"/>
            </a:endParaRPr>
          </a:p>
        </p:txBody>
      </p:sp>
      <p:pic>
        <p:nvPicPr>
          <p:cNvPr id="5" name="object 4">
            <a:extLst>
              <a:ext uri="{FF2B5EF4-FFF2-40B4-BE49-F238E27FC236}">
                <a16:creationId xmlns:a16="http://schemas.microsoft.com/office/drawing/2014/main" id="{B0D7D0EB-62F0-5087-E9FD-590CFE710784}"/>
              </a:ext>
            </a:extLst>
          </p:cNvPr>
          <p:cNvPicPr/>
          <p:nvPr/>
        </p:nvPicPr>
        <p:blipFill>
          <a:blip r:embed="rId2" cstate="print"/>
          <a:stretch>
            <a:fillRect/>
          </a:stretch>
        </p:blipFill>
        <p:spPr>
          <a:xfrm>
            <a:off x="7010400" y="5883789"/>
            <a:ext cx="762000" cy="762000"/>
          </a:xfrm>
          <a:prstGeom prst="rect">
            <a:avLst/>
          </a:prstGeom>
        </p:spPr>
      </p:pic>
      <p:pic>
        <p:nvPicPr>
          <p:cNvPr id="6" name="object 4">
            <a:extLst>
              <a:ext uri="{FF2B5EF4-FFF2-40B4-BE49-F238E27FC236}">
                <a16:creationId xmlns:a16="http://schemas.microsoft.com/office/drawing/2014/main" id="{E0D3DB6C-DCDB-C2B0-D16E-A64671A3FB46}"/>
              </a:ext>
            </a:extLst>
          </p:cNvPr>
          <p:cNvPicPr/>
          <p:nvPr/>
        </p:nvPicPr>
        <p:blipFill>
          <a:blip r:embed="rId2" cstate="print"/>
          <a:stretch>
            <a:fillRect/>
          </a:stretch>
        </p:blipFill>
        <p:spPr>
          <a:xfrm>
            <a:off x="4953000" y="5883789"/>
            <a:ext cx="762000" cy="762000"/>
          </a:xfrm>
          <a:prstGeom prst="rect">
            <a:avLst/>
          </a:prstGeom>
        </p:spPr>
      </p:pic>
      <p:pic>
        <p:nvPicPr>
          <p:cNvPr id="7" name="object 4">
            <a:extLst>
              <a:ext uri="{FF2B5EF4-FFF2-40B4-BE49-F238E27FC236}">
                <a16:creationId xmlns:a16="http://schemas.microsoft.com/office/drawing/2014/main" id="{C747C5BB-4ADD-B2D3-AECE-3A0D3F2F1180}"/>
              </a:ext>
            </a:extLst>
          </p:cNvPr>
          <p:cNvPicPr/>
          <p:nvPr/>
        </p:nvPicPr>
        <p:blipFill>
          <a:blip r:embed="rId2" cstate="print"/>
          <a:stretch>
            <a:fillRect/>
          </a:stretch>
        </p:blipFill>
        <p:spPr>
          <a:xfrm>
            <a:off x="9067800" y="5887536"/>
            <a:ext cx="762000" cy="762000"/>
          </a:xfrm>
          <a:prstGeom prst="rect">
            <a:avLst/>
          </a:prstGeom>
        </p:spPr>
      </p:pic>
      <p:pic>
        <p:nvPicPr>
          <p:cNvPr id="8" name="object 4">
            <a:extLst>
              <a:ext uri="{FF2B5EF4-FFF2-40B4-BE49-F238E27FC236}">
                <a16:creationId xmlns:a16="http://schemas.microsoft.com/office/drawing/2014/main" id="{50F2827B-282D-1921-2390-808F2D7F83FB}"/>
              </a:ext>
            </a:extLst>
          </p:cNvPr>
          <p:cNvPicPr/>
          <p:nvPr/>
        </p:nvPicPr>
        <p:blipFill>
          <a:blip r:embed="rId2" cstate="print"/>
          <a:stretch>
            <a:fillRect/>
          </a:stretch>
        </p:blipFill>
        <p:spPr>
          <a:xfrm>
            <a:off x="10836912" y="5803311"/>
            <a:ext cx="762000" cy="762000"/>
          </a:xfrm>
          <a:prstGeom prst="rect">
            <a:avLst/>
          </a:prstGeom>
        </p:spPr>
      </p:pic>
      <p:pic>
        <p:nvPicPr>
          <p:cNvPr id="9" name="object 4">
            <a:extLst>
              <a:ext uri="{FF2B5EF4-FFF2-40B4-BE49-F238E27FC236}">
                <a16:creationId xmlns:a16="http://schemas.microsoft.com/office/drawing/2014/main" id="{BDA8DC24-0AC9-7D8D-BB56-B6DD7B33D452}"/>
              </a:ext>
            </a:extLst>
          </p:cNvPr>
          <p:cNvPicPr/>
          <p:nvPr/>
        </p:nvPicPr>
        <p:blipFill>
          <a:blip r:embed="rId2" cstate="print"/>
          <a:stretch>
            <a:fillRect/>
          </a:stretch>
        </p:blipFill>
        <p:spPr>
          <a:xfrm>
            <a:off x="762000" y="5877733"/>
            <a:ext cx="762000" cy="762000"/>
          </a:xfrm>
          <a:prstGeom prst="rect">
            <a:avLst/>
          </a:prstGeom>
        </p:spPr>
      </p:pic>
      <p:pic>
        <p:nvPicPr>
          <p:cNvPr id="10" name="object 4">
            <a:extLst>
              <a:ext uri="{FF2B5EF4-FFF2-40B4-BE49-F238E27FC236}">
                <a16:creationId xmlns:a16="http://schemas.microsoft.com/office/drawing/2014/main" id="{826A567A-4985-CF21-022C-81C244E498D8}"/>
              </a:ext>
            </a:extLst>
          </p:cNvPr>
          <p:cNvPicPr/>
          <p:nvPr/>
        </p:nvPicPr>
        <p:blipFill>
          <a:blip r:embed="rId2" cstate="print"/>
          <a:stretch>
            <a:fillRect/>
          </a:stretch>
        </p:blipFill>
        <p:spPr>
          <a:xfrm>
            <a:off x="2705101" y="5844691"/>
            <a:ext cx="838199" cy="8207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676007" y="4648200"/>
            <a:ext cx="1351787" cy="2058174"/>
            <a:chOff x="10596372" y="4652771"/>
            <a:chExt cx="1351787" cy="2058174"/>
          </a:xfrm>
        </p:grpSpPr>
        <p:pic>
          <p:nvPicPr>
            <p:cNvPr id="3" name="object 3"/>
            <p:cNvPicPr/>
            <p:nvPr/>
          </p:nvPicPr>
          <p:blipFill>
            <a:blip r:embed="rId2" cstate="print"/>
            <a:stretch>
              <a:fillRect/>
            </a:stretch>
          </p:blipFill>
          <p:spPr>
            <a:xfrm>
              <a:off x="10792967" y="5763767"/>
              <a:ext cx="947178" cy="947178"/>
            </a:xfrm>
            <a:prstGeom prst="rect">
              <a:avLst/>
            </a:prstGeom>
          </p:spPr>
        </p:pic>
        <p:pic>
          <p:nvPicPr>
            <p:cNvPr id="5" name="object 5"/>
            <p:cNvPicPr/>
            <p:nvPr/>
          </p:nvPicPr>
          <p:blipFill>
            <a:blip r:embed="rId3" cstate="print"/>
            <a:stretch>
              <a:fillRect/>
            </a:stretch>
          </p:blipFill>
          <p:spPr>
            <a:xfrm>
              <a:off x="10596372" y="4652771"/>
              <a:ext cx="1351787" cy="1193291"/>
            </a:xfrm>
            <a:prstGeom prst="rect">
              <a:avLst/>
            </a:prstGeom>
          </p:spPr>
        </p:pic>
      </p:grpSp>
      <p:sp>
        <p:nvSpPr>
          <p:cNvPr id="6" name="object 6"/>
          <p:cNvSpPr txBox="1"/>
          <p:nvPr/>
        </p:nvSpPr>
        <p:spPr>
          <a:xfrm>
            <a:off x="865124" y="975386"/>
            <a:ext cx="10246360" cy="3560445"/>
          </a:xfrm>
          <a:prstGeom prst="rect">
            <a:avLst/>
          </a:prstGeom>
        </p:spPr>
        <p:txBody>
          <a:bodyPr vert="horz" wrap="square" lIns="0" tIns="141605" rIns="0" bIns="0" rtlCol="0">
            <a:spAutoFit/>
          </a:bodyPr>
          <a:lstStyle/>
          <a:p>
            <a:pPr marL="946150">
              <a:lnSpc>
                <a:spcPct val="100000"/>
              </a:lnSpc>
              <a:spcBef>
                <a:spcPts val="1115"/>
              </a:spcBef>
            </a:pPr>
            <a:r>
              <a:rPr sz="4400" b="1" dirty="0">
                <a:latin typeface="Arial"/>
                <a:cs typeface="Arial"/>
              </a:rPr>
              <a:t>The</a:t>
            </a:r>
            <a:r>
              <a:rPr sz="4400" b="1" spc="-15" dirty="0">
                <a:latin typeface="Arial"/>
                <a:cs typeface="Arial"/>
              </a:rPr>
              <a:t> </a:t>
            </a:r>
            <a:r>
              <a:rPr sz="4400" b="1" dirty="0">
                <a:latin typeface="Arial"/>
                <a:cs typeface="Arial"/>
              </a:rPr>
              <a:t>arc</a:t>
            </a:r>
            <a:r>
              <a:rPr sz="4400" b="1" spc="-10" dirty="0">
                <a:latin typeface="Arial"/>
                <a:cs typeface="Arial"/>
              </a:rPr>
              <a:t> </a:t>
            </a:r>
            <a:r>
              <a:rPr sz="4400" b="1" dirty="0">
                <a:latin typeface="Arial"/>
                <a:cs typeface="Arial"/>
              </a:rPr>
              <a:t>Thrift</a:t>
            </a:r>
            <a:r>
              <a:rPr sz="4400" b="1" spc="-25" dirty="0">
                <a:latin typeface="Arial"/>
                <a:cs typeface="Arial"/>
              </a:rPr>
              <a:t> </a:t>
            </a:r>
            <a:r>
              <a:rPr sz="4400" b="1" dirty="0">
                <a:latin typeface="Arial"/>
                <a:cs typeface="Arial"/>
              </a:rPr>
              <a:t>Stores</a:t>
            </a:r>
            <a:r>
              <a:rPr sz="4400" b="1" spc="-10" dirty="0">
                <a:latin typeface="Arial"/>
                <a:cs typeface="Arial"/>
              </a:rPr>
              <a:t> Connection</a:t>
            </a:r>
            <a:endParaRPr sz="4400" dirty="0">
              <a:latin typeface="Arial"/>
              <a:cs typeface="Arial"/>
            </a:endParaRPr>
          </a:p>
          <a:p>
            <a:pPr marL="12700">
              <a:lnSpc>
                <a:spcPct val="100000"/>
              </a:lnSpc>
              <a:spcBef>
                <a:spcPts val="330"/>
              </a:spcBef>
            </a:pPr>
            <a:r>
              <a:rPr sz="1400" b="1" dirty="0">
                <a:latin typeface="Arial"/>
                <a:cs typeface="Arial"/>
              </a:rPr>
              <a:t>Their</a:t>
            </a:r>
            <a:r>
              <a:rPr sz="1400" b="1" spc="-45" dirty="0">
                <a:latin typeface="Arial"/>
                <a:cs typeface="Arial"/>
              </a:rPr>
              <a:t> </a:t>
            </a:r>
            <a:r>
              <a:rPr sz="1400" b="1" spc="-10" dirty="0">
                <a:latin typeface="Arial"/>
                <a:cs typeface="Arial"/>
              </a:rPr>
              <a:t>Mission</a:t>
            </a:r>
            <a:endParaRPr sz="1400" dirty="0">
              <a:latin typeface="Arial"/>
              <a:cs typeface="Arial"/>
            </a:endParaRPr>
          </a:p>
          <a:p>
            <a:pPr marL="12700" marR="5080">
              <a:lnSpc>
                <a:spcPts val="1510"/>
              </a:lnSpc>
              <a:spcBef>
                <a:spcPts val="1035"/>
              </a:spcBef>
            </a:pPr>
            <a:r>
              <a:rPr sz="1400" dirty="0">
                <a:latin typeface="Arial"/>
                <a:cs typeface="Arial"/>
              </a:rPr>
              <a:t>The</a:t>
            </a:r>
            <a:r>
              <a:rPr sz="1400" spc="-45" dirty="0">
                <a:latin typeface="Arial"/>
                <a:cs typeface="Arial"/>
              </a:rPr>
              <a:t> </a:t>
            </a:r>
            <a:r>
              <a:rPr sz="1400" dirty="0">
                <a:latin typeface="Arial"/>
                <a:cs typeface="Arial"/>
              </a:rPr>
              <a:t>mission</a:t>
            </a:r>
            <a:r>
              <a:rPr sz="1400" spc="-40" dirty="0">
                <a:latin typeface="Arial"/>
                <a:cs typeface="Arial"/>
              </a:rPr>
              <a:t> </a:t>
            </a:r>
            <a:r>
              <a:rPr sz="1400" dirty="0">
                <a:latin typeface="Arial"/>
                <a:cs typeface="Arial"/>
              </a:rPr>
              <a:t>of</a:t>
            </a:r>
            <a:r>
              <a:rPr sz="1400" spc="-10"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arc</a:t>
            </a:r>
            <a:r>
              <a:rPr sz="1400" spc="-50" dirty="0">
                <a:latin typeface="Arial"/>
                <a:cs typeface="Arial"/>
              </a:rPr>
              <a:t> </a:t>
            </a:r>
            <a:r>
              <a:rPr sz="1400" dirty="0">
                <a:latin typeface="Arial"/>
                <a:cs typeface="Arial"/>
              </a:rPr>
              <a:t>Thrift</a:t>
            </a:r>
            <a:r>
              <a:rPr sz="1400" spc="-40" dirty="0">
                <a:latin typeface="Arial"/>
                <a:cs typeface="Arial"/>
              </a:rPr>
              <a:t> </a:t>
            </a:r>
            <a:r>
              <a:rPr sz="1400" dirty="0">
                <a:latin typeface="Arial"/>
                <a:cs typeface="Arial"/>
              </a:rPr>
              <a:t>Stores</a:t>
            </a:r>
            <a:r>
              <a:rPr sz="1400" spc="-40" dirty="0">
                <a:latin typeface="Arial"/>
                <a:cs typeface="Arial"/>
              </a:rPr>
              <a:t> </a:t>
            </a:r>
            <a:r>
              <a:rPr sz="1400" dirty="0">
                <a:latin typeface="Arial"/>
                <a:cs typeface="Arial"/>
              </a:rPr>
              <a:t>is</a:t>
            </a:r>
            <a:r>
              <a:rPr sz="1400" spc="-25"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enhance</a:t>
            </a:r>
            <a:r>
              <a:rPr sz="1400" spc="-40"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lives</a:t>
            </a:r>
            <a:r>
              <a:rPr sz="1400" spc="-5"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individuals</a:t>
            </a:r>
            <a:r>
              <a:rPr sz="1400" spc="-25" dirty="0">
                <a:latin typeface="Arial"/>
                <a:cs typeface="Arial"/>
              </a:rPr>
              <a:t> </a:t>
            </a:r>
            <a:r>
              <a:rPr sz="1400" dirty="0">
                <a:latin typeface="Arial"/>
                <a:cs typeface="Arial"/>
              </a:rPr>
              <a:t>with</a:t>
            </a:r>
            <a:r>
              <a:rPr sz="1400" spc="-10" dirty="0">
                <a:latin typeface="Arial"/>
                <a:cs typeface="Arial"/>
              </a:rPr>
              <a:t> </a:t>
            </a:r>
            <a:r>
              <a:rPr sz="1400" dirty="0">
                <a:latin typeface="Arial"/>
                <a:cs typeface="Arial"/>
              </a:rPr>
              <a:t>IDD</a:t>
            </a:r>
            <a:r>
              <a:rPr sz="1400" spc="-20"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their</a:t>
            </a:r>
            <a:r>
              <a:rPr sz="1400" spc="-40" dirty="0">
                <a:latin typeface="Arial"/>
                <a:cs typeface="Arial"/>
              </a:rPr>
              <a:t> </a:t>
            </a:r>
            <a:r>
              <a:rPr sz="1400" dirty="0">
                <a:latin typeface="Arial"/>
                <a:cs typeface="Arial"/>
              </a:rPr>
              <a:t>families</a:t>
            </a:r>
            <a:r>
              <a:rPr sz="1400" spc="-40" dirty="0">
                <a:latin typeface="Arial"/>
                <a:cs typeface="Arial"/>
              </a:rPr>
              <a:t> </a:t>
            </a:r>
            <a:r>
              <a:rPr sz="1400" dirty="0">
                <a:latin typeface="Arial"/>
                <a:cs typeface="Arial"/>
              </a:rPr>
              <a:t>by</a:t>
            </a:r>
            <a:r>
              <a:rPr sz="1400" spc="-15" dirty="0">
                <a:latin typeface="Arial"/>
                <a:cs typeface="Arial"/>
              </a:rPr>
              <a:t> </a:t>
            </a:r>
            <a:r>
              <a:rPr sz="1400" dirty="0">
                <a:latin typeface="Arial"/>
                <a:cs typeface="Arial"/>
              </a:rPr>
              <a:t>providing</a:t>
            </a:r>
            <a:r>
              <a:rPr sz="1400" spc="-30" dirty="0">
                <a:latin typeface="Arial"/>
                <a:cs typeface="Arial"/>
              </a:rPr>
              <a:t> </a:t>
            </a:r>
            <a:r>
              <a:rPr sz="1400" dirty="0">
                <a:latin typeface="Arial"/>
                <a:cs typeface="Arial"/>
              </a:rPr>
              <a:t>funding</a:t>
            </a:r>
            <a:r>
              <a:rPr sz="1400" spc="-25" dirty="0">
                <a:latin typeface="Arial"/>
                <a:cs typeface="Arial"/>
              </a:rPr>
              <a:t> </a:t>
            </a:r>
            <a:r>
              <a:rPr sz="1400" dirty="0">
                <a:latin typeface="Arial"/>
                <a:cs typeface="Arial"/>
              </a:rPr>
              <a:t>to</a:t>
            </a:r>
            <a:r>
              <a:rPr sz="1400" spc="-15" dirty="0">
                <a:latin typeface="Arial"/>
                <a:cs typeface="Arial"/>
              </a:rPr>
              <a:t> </a:t>
            </a:r>
            <a:r>
              <a:rPr sz="1400" spc="-10" dirty="0">
                <a:latin typeface="Arial"/>
                <a:cs typeface="Arial"/>
              </a:rPr>
              <a:t>support </a:t>
            </a:r>
            <a:r>
              <a:rPr sz="1400" dirty="0">
                <a:latin typeface="Arial"/>
                <a:cs typeface="Arial"/>
              </a:rPr>
              <a:t>chapters</a:t>
            </a:r>
            <a:r>
              <a:rPr sz="1400" spc="-70" dirty="0">
                <a:latin typeface="Arial"/>
                <a:cs typeface="Arial"/>
              </a:rPr>
              <a:t> </a:t>
            </a:r>
            <a:r>
              <a:rPr sz="1400" dirty="0">
                <a:latin typeface="Arial"/>
                <a:cs typeface="Arial"/>
              </a:rPr>
              <a:t>of</a:t>
            </a:r>
            <a:r>
              <a:rPr sz="1400" spc="-50" dirty="0">
                <a:latin typeface="Arial"/>
                <a:cs typeface="Arial"/>
              </a:rPr>
              <a:t> </a:t>
            </a:r>
            <a:r>
              <a:rPr sz="1400" spc="-10" dirty="0">
                <a:latin typeface="Arial"/>
                <a:cs typeface="Arial"/>
              </a:rPr>
              <a:t>The</a:t>
            </a:r>
            <a:r>
              <a:rPr sz="1400" spc="-95" dirty="0">
                <a:latin typeface="Arial"/>
                <a:cs typeface="Arial"/>
              </a:rPr>
              <a:t> </a:t>
            </a:r>
            <a:r>
              <a:rPr sz="1400" dirty="0">
                <a:latin typeface="Arial"/>
                <a:cs typeface="Arial"/>
              </a:rPr>
              <a:t>Arc,</a:t>
            </a:r>
            <a:r>
              <a:rPr sz="1400" spc="-20" dirty="0">
                <a:latin typeface="Arial"/>
                <a:cs typeface="Arial"/>
              </a:rPr>
              <a:t> </a:t>
            </a:r>
            <a:r>
              <a:rPr sz="1400" dirty="0">
                <a:latin typeface="Arial"/>
                <a:cs typeface="Arial"/>
              </a:rPr>
              <a:t>including</a:t>
            </a:r>
            <a:r>
              <a:rPr sz="1400" spc="-55" dirty="0">
                <a:latin typeface="Arial"/>
                <a:cs typeface="Arial"/>
              </a:rPr>
              <a:t> </a:t>
            </a:r>
            <a:r>
              <a:rPr sz="1400" spc="-10" dirty="0">
                <a:latin typeface="Arial"/>
                <a:cs typeface="Arial"/>
              </a:rPr>
              <a:t>the</a:t>
            </a:r>
            <a:r>
              <a:rPr sz="1400" spc="-95" dirty="0">
                <a:latin typeface="Arial"/>
                <a:cs typeface="Arial"/>
              </a:rPr>
              <a:t> </a:t>
            </a:r>
            <a:r>
              <a:rPr sz="1400" dirty="0">
                <a:latin typeface="Arial"/>
                <a:cs typeface="Arial"/>
              </a:rPr>
              <a:t>Association</a:t>
            </a:r>
            <a:r>
              <a:rPr sz="1400" spc="-50" dirty="0">
                <a:latin typeface="Arial"/>
                <a:cs typeface="Arial"/>
              </a:rPr>
              <a:t> </a:t>
            </a:r>
            <a:r>
              <a:rPr sz="1400" dirty="0">
                <a:latin typeface="Arial"/>
                <a:cs typeface="Arial"/>
              </a:rPr>
              <a:t>for</a:t>
            </a:r>
            <a:r>
              <a:rPr sz="1400" spc="-40" dirty="0">
                <a:latin typeface="Arial"/>
                <a:cs typeface="Arial"/>
              </a:rPr>
              <a:t> </a:t>
            </a:r>
            <a:r>
              <a:rPr sz="1400" dirty="0">
                <a:latin typeface="Arial"/>
                <a:cs typeface="Arial"/>
              </a:rPr>
              <a:t>Community</a:t>
            </a:r>
            <a:r>
              <a:rPr sz="1400" spc="-35" dirty="0">
                <a:latin typeface="Arial"/>
                <a:cs typeface="Arial"/>
              </a:rPr>
              <a:t> </a:t>
            </a:r>
            <a:r>
              <a:rPr sz="1400" dirty="0">
                <a:latin typeface="Arial"/>
                <a:cs typeface="Arial"/>
              </a:rPr>
              <a:t>Living</a:t>
            </a:r>
            <a:r>
              <a:rPr sz="1400" spc="-10" dirty="0">
                <a:latin typeface="Arial"/>
                <a:cs typeface="Arial"/>
              </a:rPr>
              <a:t> and</a:t>
            </a:r>
            <a:r>
              <a:rPr sz="1400" spc="-105" dirty="0">
                <a:latin typeface="Arial"/>
                <a:cs typeface="Arial"/>
              </a:rPr>
              <a:t> </a:t>
            </a:r>
            <a:r>
              <a:rPr sz="1400" dirty="0">
                <a:latin typeface="Arial"/>
                <a:cs typeface="Arial"/>
              </a:rPr>
              <a:t>Advocacy</a:t>
            </a:r>
            <a:r>
              <a:rPr sz="1400" spc="-20" dirty="0">
                <a:latin typeface="Arial"/>
                <a:cs typeface="Arial"/>
              </a:rPr>
              <a:t> </a:t>
            </a:r>
            <a:r>
              <a:rPr sz="1400" spc="-10" dirty="0">
                <a:latin typeface="Arial"/>
                <a:cs typeface="Arial"/>
              </a:rPr>
              <a:t>Denver,</a:t>
            </a:r>
            <a:r>
              <a:rPr sz="1400" spc="-25" dirty="0">
                <a:latin typeface="Arial"/>
                <a:cs typeface="Arial"/>
              </a:rPr>
              <a:t> </a:t>
            </a:r>
            <a:r>
              <a:rPr sz="1400" dirty="0">
                <a:latin typeface="Arial"/>
                <a:cs typeface="Arial"/>
              </a:rPr>
              <a:t>across</a:t>
            </a:r>
            <a:r>
              <a:rPr sz="1400" spc="-45" dirty="0">
                <a:latin typeface="Arial"/>
                <a:cs typeface="Arial"/>
              </a:rPr>
              <a:t> </a:t>
            </a:r>
            <a:r>
              <a:rPr sz="1400" spc="-10" dirty="0">
                <a:latin typeface="Arial"/>
                <a:cs typeface="Arial"/>
              </a:rPr>
              <a:t>Colorado.</a:t>
            </a:r>
            <a:endParaRPr sz="1400" dirty="0">
              <a:latin typeface="Arial"/>
              <a:cs typeface="Arial"/>
            </a:endParaRPr>
          </a:p>
          <a:p>
            <a:pPr marL="12700" marR="424815">
              <a:lnSpc>
                <a:spcPts val="1510"/>
              </a:lnSpc>
              <a:spcBef>
                <a:spcPts val="1000"/>
              </a:spcBef>
            </a:pPr>
            <a:r>
              <a:rPr sz="1400" dirty="0">
                <a:latin typeface="Arial"/>
                <a:cs typeface="Arial"/>
              </a:rPr>
              <a:t>The</a:t>
            </a:r>
            <a:r>
              <a:rPr sz="1400" spc="-70" dirty="0">
                <a:latin typeface="Arial"/>
                <a:cs typeface="Arial"/>
              </a:rPr>
              <a:t> </a:t>
            </a:r>
            <a:r>
              <a:rPr sz="1400" dirty="0">
                <a:latin typeface="Arial"/>
                <a:cs typeface="Arial"/>
              </a:rPr>
              <a:t>Thrift</a:t>
            </a:r>
            <a:r>
              <a:rPr sz="1400" spc="-45" dirty="0">
                <a:latin typeface="Arial"/>
                <a:cs typeface="Arial"/>
              </a:rPr>
              <a:t> </a:t>
            </a:r>
            <a:r>
              <a:rPr sz="1400" dirty="0">
                <a:latin typeface="Arial"/>
                <a:cs typeface="Arial"/>
              </a:rPr>
              <a:t>Stores</a:t>
            </a:r>
            <a:r>
              <a:rPr sz="1400" spc="-45" dirty="0">
                <a:latin typeface="Arial"/>
                <a:cs typeface="Arial"/>
              </a:rPr>
              <a:t> </a:t>
            </a:r>
            <a:r>
              <a:rPr sz="1400" dirty="0">
                <a:latin typeface="Arial"/>
                <a:cs typeface="Arial"/>
              </a:rPr>
              <a:t>are</a:t>
            </a:r>
            <a:r>
              <a:rPr sz="1400" spc="-35" dirty="0">
                <a:latin typeface="Arial"/>
                <a:cs typeface="Arial"/>
              </a:rPr>
              <a:t> </a:t>
            </a:r>
            <a:r>
              <a:rPr sz="1400" dirty="0">
                <a:latin typeface="Arial"/>
                <a:cs typeface="Arial"/>
              </a:rPr>
              <a:t>one</a:t>
            </a:r>
            <a:r>
              <a:rPr sz="1400" spc="-35"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state’s</a:t>
            </a:r>
            <a:r>
              <a:rPr sz="1400" spc="-65" dirty="0">
                <a:latin typeface="Arial"/>
                <a:cs typeface="Arial"/>
              </a:rPr>
              <a:t> </a:t>
            </a:r>
            <a:r>
              <a:rPr sz="1400" dirty="0">
                <a:latin typeface="Arial"/>
                <a:cs typeface="Arial"/>
              </a:rPr>
              <a:t>largest</a:t>
            </a:r>
            <a:r>
              <a:rPr sz="1400" spc="-45" dirty="0">
                <a:latin typeface="Arial"/>
                <a:cs typeface="Arial"/>
              </a:rPr>
              <a:t> </a:t>
            </a:r>
            <a:r>
              <a:rPr sz="1400" dirty="0">
                <a:latin typeface="Arial"/>
                <a:cs typeface="Arial"/>
              </a:rPr>
              <a:t>employers</a:t>
            </a:r>
            <a:r>
              <a:rPr sz="1400" spc="-45" dirty="0">
                <a:latin typeface="Arial"/>
                <a:cs typeface="Arial"/>
              </a:rPr>
              <a:t> </a:t>
            </a:r>
            <a:r>
              <a:rPr sz="1400" dirty="0">
                <a:latin typeface="Arial"/>
                <a:cs typeface="Arial"/>
              </a:rPr>
              <a:t>of</a:t>
            </a:r>
            <a:r>
              <a:rPr sz="1400" spc="-15" dirty="0">
                <a:latin typeface="Arial"/>
                <a:cs typeface="Arial"/>
              </a:rPr>
              <a:t> </a:t>
            </a:r>
            <a:r>
              <a:rPr sz="1400" dirty="0">
                <a:latin typeface="Arial"/>
                <a:cs typeface="Arial"/>
              </a:rPr>
              <a:t>people</a:t>
            </a:r>
            <a:r>
              <a:rPr sz="1400" spc="-45" dirty="0">
                <a:latin typeface="Arial"/>
                <a:cs typeface="Arial"/>
              </a:rPr>
              <a:t> </a:t>
            </a:r>
            <a:r>
              <a:rPr sz="1400" dirty="0">
                <a:latin typeface="Arial"/>
                <a:cs typeface="Arial"/>
              </a:rPr>
              <a:t>with</a:t>
            </a:r>
            <a:r>
              <a:rPr sz="1400" spc="-25" dirty="0">
                <a:latin typeface="Arial"/>
                <a:cs typeface="Arial"/>
              </a:rPr>
              <a:t> </a:t>
            </a:r>
            <a:r>
              <a:rPr sz="1400" dirty="0">
                <a:latin typeface="Arial"/>
                <a:cs typeface="Arial"/>
              </a:rPr>
              <a:t>IDD,</a:t>
            </a:r>
            <a:r>
              <a:rPr sz="1400" spc="-15" dirty="0">
                <a:latin typeface="Arial"/>
                <a:cs typeface="Arial"/>
              </a:rPr>
              <a:t> </a:t>
            </a:r>
            <a:r>
              <a:rPr sz="1400" dirty="0">
                <a:latin typeface="Arial"/>
                <a:cs typeface="Arial"/>
              </a:rPr>
              <a:t>believing</a:t>
            </a:r>
            <a:r>
              <a:rPr sz="1400" spc="-25" dirty="0">
                <a:latin typeface="Arial"/>
                <a:cs typeface="Arial"/>
              </a:rPr>
              <a:t> </a:t>
            </a:r>
            <a:r>
              <a:rPr sz="1400" dirty="0">
                <a:latin typeface="Arial"/>
                <a:cs typeface="Arial"/>
              </a:rPr>
              <a:t>that</a:t>
            </a:r>
            <a:r>
              <a:rPr sz="1400" spc="-45" dirty="0">
                <a:latin typeface="Arial"/>
                <a:cs typeface="Arial"/>
              </a:rPr>
              <a:t> </a:t>
            </a:r>
            <a:r>
              <a:rPr sz="1400" dirty="0">
                <a:latin typeface="Arial"/>
                <a:cs typeface="Arial"/>
              </a:rPr>
              <a:t>by</a:t>
            </a:r>
            <a:r>
              <a:rPr sz="1400" spc="-30" dirty="0">
                <a:latin typeface="Arial"/>
                <a:cs typeface="Arial"/>
              </a:rPr>
              <a:t> </a:t>
            </a:r>
            <a:r>
              <a:rPr sz="1400" dirty="0">
                <a:latin typeface="Arial"/>
                <a:cs typeface="Arial"/>
              </a:rPr>
              <a:t>providing</a:t>
            </a:r>
            <a:r>
              <a:rPr sz="1400" spc="-35" dirty="0">
                <a:latin typeface="Arial"/>
                <a:cs typeface="Arial"/>
              </a:rPr>
              <a:t> </a:t>
            </a:r>
            <a:r>
              <a:rPr sz="1400" dirty="0">
                <a:latin typeface="Arial"/>
                <a:cs typeface="Arial"/>
              </a:rPr>
              <a:t>gainful</a:t>
            </a:r>
            <a:r>
              <a:rPr sz="1400" spc="-45" dirty="0">
                <a:latin typeface="Arial"/>
                <a:cs typeface="Arial"/>
              </a:rPr>
              <a:t> </a:t>
            </a:r>
            <a:r>
              <a:rPr sz="1400" dirty="0">
                <a:latin typeface="Arial"/>
                <a:cs typeface="Arial"/>
              </a:rPr>
              <a:t>and</a:t>
            </a:r>
            <a:r>
              <a:rPr sz="1400" spc="-30" dirty="0">
                <a:latin typeface="Arial"/>
                <a:cs typeface="Arial"/>
              </a:rPr>
              <a:t> </a:t>
            </a:r>
            <a:r>
              <a:rPr sz="1400" spc="-10" dirty="0">
                <a:latin typeface="Arial"/>
                <a:cs typeface="Arial"/>
              </a:rPr>
              <a:t>enriching </a:t>
            </a:r>
            <a:r>
              <a:rPr sz="1400" dirty="0">
                <a:latin typeface="Arial"/>
                <a:cs typeface="Arial"/>
              </a:rPr>
              <a:t>employment</a:t>
            </a:r>
            <a:r>
              <a:rPr sz="1400" spc="-40"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educational</a:t>
            </a:r>
            <a:r>
              <a:rPr sz="1400" spc="-55" dirty="0">
                <a:latin typeface="Arial"/>
                <a:cs typeface="Arial"/>
              </a:rPr>
              <a:t> </a:t>
            </a:r>
            <a:r>
              <a:rPr sz="1400" dirty="0">
                <a:latin typeface="Arial"/>
                <a:cs typeface="Arial"/>
              </a:rPr>
              <a:t>programming,</a:t>
            </a:r>
            <a:r>
              <a:rPr sz="1400" spc="-65" dirty="0">
                <a:latin typeface="Arial"/>
                <a:cs typeface="Arial"/>
              </a:rPr>
              <a:t> </a:t>
            </a:r>
            <a:r>
              <a:rPr sz="1400" dirty="0">
                <a:latin typeface="Arial"/>
                <a:cs typeface="Arial"/>
              </a:rPr>
              <a:t>people</a:t>
            </a:r>
            <a:r>
              <a:rPr sz="1400" spc="-60" dirty="0">
                <a:latin typeface="Arial"/>
                <a:cs typeface="Arial"/>
              </a:rPr>
              <a:t> </a:t>
            </a:r>
            <a:r>
              <a:rPr sz="1400" dirty="0">
                <a:latin typeface="Arial"/>
                <a:cs typeface="Arial"/>
              </a:rPr>
              <a:t>with</a:t>
            </a:r>
            <a:r>
              <a:rPr sz="1400" spc="-20" dirty="0">
                <a:latin typeface="Arial"/>
                <a:cs typeface="Arial"/>
              </a:rPr>
              <a:t> </a:t>
            </a:r>
            <a:r>
              <a:rPr sz="1400" dirty="0">
                <a:latin typeface="Arial"/>
                <a:cs typeface="Arial"/>
              </a:rPr>
              <a:t>IDD</a:t>
            </a:r>
            <a:r>
              <a:rPr sz="1400" spc="-35" dirty="0">
                <a:latin typeface="Arial"/>
                <a:cs typeface="Arial"/>
              </a:rPr>
              <a:t> </a:t>
            </a:r>
            <a:r>
              <a:rPr sz="1400" dirty="0">
                <a:latin typeface="Arial"/>
                <a:cs typeface="Arial"/>
              </a:rPr>
              <a:t>will</a:t>
            </a:r>
            <a:r>
              <a:rPr sz="1400" spc="-10" dirty="0">
                <a:latin typeface="Arial"/>
                <a:cs typeface="Arial"/>
              </a:rPr>
              <a:t> </a:t>
            </a:r>
            <a:r>
              <a:rPr sz="1400" dirty="0">
                <a:latin typeface="Arial"/>
                <a:cs typeface="Arial"/>
              </a:rPr>
              <a:t>thrive</a:t>
            </a:r>
            <a:r>
              <a:rPr sz="1400" spc="-45"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gain</a:t>
            </a:r>
            <a:r>
              <a:rPr sz="1400" spc="-45" dirty="0">
                <a:latin typeface="Arial"/>
                <a:cs typeface="Arial"/>
              </a:rPr>
              <a:t> </a:t>
            </a:r>
            <a:r>
              <a:rPr sz="1400" spc="-10" dirty="0">
                <a:latin typeface="Arial"/>
                <a:cs typeface="Arial"/>
              </a:rPr>
              <a:t>independence.</a:t>
            </a:r>
            <a:endParaRPr sz="1400" dirty="0">
              <a:latin typeface="Arial"/>
              <a:cs typeface="Arial"/>
            </a:endParaRPr>
          </a:p>
          <a:p>
            <a:pPr>
              <a:lnSpc>
                <a:spcPct val="100000"/>
              </a:lnSpc>
            </a:pPr>
            <a:endParaRPr sz="1400" dirty="0">
              <a:latin typeface="Arial"/>
              <a:cs typeface="Arial"/>
            </a:endParaRPr>
          </a:p>
          <a:p>
            <a:pPr>
              <a:lnSpc>
                <a:spcPct val="100000"/>
              </a:lnSpc>
              <a:spcBef>
                <a:spcPts val="45"/>
              </a:spcBef>
            </a:pPr>
            <a:endParaRPr sz="1400" dirty="0">
              <a:latin typeface="Arial"/>
              <a:cs typeface="Arial"/>
            </a:endParaRPr>
          </a:p>
          <a:p>
            <a:pPr marL="12700">
              <a:lnSpc>
                <a:spcPct val="100000"/>
              </a:lnSpc>
            </a:pPr>
            <a:r>
              <a:rPr sz="1400" b="1" dirty="0">
                <a:latin typeface="Arial"/>
                <a:cs typeface="Arial"/>
              </a:rPr>
              <a:t>How</a:t>
            </a:r>
            <a:r>
              <a:rPr sz="1400" b="1" spc="-25" dirty="0">
                <a:latin typeface="Arial"/>
                <a:cs typeface="Arial"/>
              </a:rPr>
              <a:t> </a:t>
            </a:r>
            <a:r>
              <a:rPr sz="1400" b="1" dirty="0">
                <a:latin typeface="Arial"/>
                <a:cs typeface="Arial"/>
              </a:rPr>
              <a:t>is</a:t>
            </a:r>
            <a:r>
              <a:rPr sz="1400" b="1" spc="-30" dirty="0">
                <a:latin typeface="Arial"/>
                <a:cs typeface="Arial"/>
              </a:rPr>
              <a:t> </a:t>
            </a:r>
            <a:r>
              <a:rPr sz="1400" b="1" dirty="0">
                <a:latin typeface="Arial"/>
                <a:cs typeface="Arial"/>
              </a:rPr>
              <a:t>the</a:t>
            </a:r>
            <a:r>
              <a:rPr sz="1400" b="1" spc="-25" dirty="0">
                <a:latin typeface="Arial"/>
                <a:cs typeface="Arial"/>
              </a:rPr>
              <a:t> </a:t>
            </a:r>
            <a:r>
              <a:rPr sz="1400" b="1" dirty="0">
                <a:latin typeface="Arial"/>
                <a:cs typeface="Arial"/>
              </a:rPr>
              <a:t>arc</a:t>
            </a:r>
            <a:r>
              <a:rPr sz="1400" b="1" spc="-30" dirty="0">
                <a:latin typeface="Arial"/>
                <a:cs typeface="Arial"/>
              </a:rPr>
              <a:t> </a:t>
            </a:r>
            <a:r>
              <a:rPr sz="1400" b="1" dirty="0">
                <a:latin typeface="Arial"/>
                <a:cs typeface="Arial"/>
              </a:rPr>
              <a:t>Thrift</a:t>
            </a:r>
            <a:r>
              <a:rPr sz="1400" b="1" spc="-45" dirty="0">
                <a:latin typeface="Arial"/>
                <a:cs typeface="Arial"/>
              </a:rPr>
              <a:t> </a:t>
            </a:r>
            <a:r>
              <a:rPr sz="1400" b="1" dirty="0">
                <a:latin typeface="Arial"/>
                <a:cs typeface="Arial"/>
              </a:rPr>
              <a:t>Stores</a:t>
            </a:r>
            <a:r>
              <a:rPr sz="1400" b="1" spc="-30" dirty="0">
                <a:latin typeface="Arial"/>
                <a:cs typeface="Arial"/>
              </a:rPr>
              <a:t> </a:t>
            </a:r>
            <a:r>
              <a:rPr sz="1400" b="1" dirty="0">
                <a:latin typeface="Arial"/>
                <a:cs typeface="Arial"/>
              </a:rPr>
              <a:t>like</a:t>
            </a:r>
            <a:r>
              <a:rPr sz="1400" b="1" spc="-45" dirty="0">
                <a:latin typeface="Arial"/>
                <a:cs typeface="Arial"/>
              </a:rPr>
              <a:t> </a:t>
            </a:r>
            <a:r>
              <a:rPr sz="1400" b="1" dirty="0">
                <a:latin typeface="Arial"/>
                <a:cs typeface="Arial"/>
              </a:rPr>
              <a:t>The</a:t>
            </a:r>
            <a:r>
              <a:rPr sz="1400" b="1" spc="-80" dirty="0">
                <a:latin typeface="Arial"/>
                <a:cs typeface="Arial"/>
              </a:rPr>
              <a:t> </a:t>
            </a:r>
            <a:r>
              <a:rPr sz="1400" b="1" spc="-20" dirty="0">
                <a:latin typeface="Arial"/>
                <a:cs typeface="Arial"/>
              </a:rPr>
              <a:t>A</a:t>
            </a:r>
            <a:r>
              <a:rPr lang="en-US" sz="1400" b="1" spc="-20" dirty="0">
                <a:latin typeface="Arial"/>
                <a:cs typeface="Arial"/>
              </a:rPr>
              <a:t>NECO</a:t>
            </a:r>
            <a:r>
              <a:rPr sz="1400" b="1" spc="-20" dirty="0">
                <a:latin typeface="Arial"/>
                <a:cs typeface="Arial"/>
              </a:rPr>
              <a:t>?</a:t>
            </a:r>
            <a:endParaRPr sz="1400" dirty="0">
              <a:latin typeface="Arial"/>
              <a:cs typeface="Arial"/>
            </a:endParaRPr>
          </a:p>
          <a:p>
            <a:pPr marL="12700" marR="796290">
              <a:lnSpc>
                <a:spcPts val="1510"/>
              </a:lnSpc>
              <a:spcBef>
                <a:spcPts val="1030"/>
              </a:spcBef>
            </a:pPr>
            <a:r>
              <a:rPr sz="1400" dirty="0">
                <a:latin typeface="Arial"/>
                <a:cs typeface="Arial"/>
              </a:rPr>
              <a:t>The</a:t>
            </a:r>
            <a:r>
              <a:rPr sz="1400" spc="-75" dirty="0">
                <a:latin typeface="Arial"/>
                <a:cs typeface="Arial"/>
              </a:rPr>
              <a:t> </a:t>
            </a:r>
            <a:r>
              <a:rPr sz="1400" dirty="0">
                <a:latin typeface="Arial"/>
                <a:cs typeface="Arial"/>
              </a:rPr>
              <a:t>Thrift</a:t>
            </a:r>
            <a:r>
              <a:rPr sz="1400" spc="-45" dirty="0">
                <a:latin typeface="Arial"/>
                <a:cs typeface="Arial"/>
              </a:rPr>
              <a:t> </a:t>
            </a:r>
            <a:r>
              <a:rPr sz="1400" dirty="0">
                <a:latin typeface="Arial"/>
                <a:cs typeface="Arial"/>
              </a:rPr>
              <a:t>Stores</a:t>
            </a:r>
            <a:r>
              <a:rPr sz="1400" spc="-45" dirty="0">
                <a:latin typeface="Arial"/>
                <a:cs typeface="Arial"/>
              </a:rPr>
              <a:t> </a:t>
            </a:r>
            <a:r>
              <a:rPr sz="1400" dirty="0">
                <a:latin typeface="Arial"/>
                <a:cs typeface="Arial"/>
              </a:rPr>
              <a:t>programs</a:t>
            </a:r>
            <a:r>
              <a:rPr sz="1400" spc="-55" dirty="0">
                <a:latin typeface="Arial"/>
                <a:cs typeface="Arial"/>
              </a:rPr>
              <a:t> </a:t>
            </a:r>
            <a:r>
              <a:rPr sz="1400" dirty="0">
                <a:latin typeface="Arial"/>
                <a:cs typeface="Arial"/>
              </a:rPr>
              <a:t>touch</a:t>
            </a:r>
            <a:r>
              <a:rPr sz="1400" spc="-60"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lives</a:t>
            </a:r>
            <a:r>
              <a:rPr sz="1400" spc="-15" dirty="0">
                <a:latin typeface="Arial"/>
                <a:cs typeface="Arial"/>
              </a:rPr>
              <a:t> </a:t>
            </a:r>
            <a:r>
              <a:rPr sz="1400" dirty="0">
                <a:latin typeface="Arial"/>
                <a:cs typeface="Arial"/>
              </a:rPr>
              <a:t>of</a:t>
            </a:r>
            <a:r>
              <a:rPr sz="1400" spc="-30" dirty="0">
                <a:latin typeface="Arial"/>
                <a:cs typeface="Arial"/>
              </a:rPr>
              <a:t> </a:t>
            </a:r>
            <a:r>
              <a:rPr sz="1400" dirty="0">
                <a:latin typeface="Arial"/>
                <a:cs typeface="Arial"/>
              </a:rPr>
              <a:t>thousands</a:t>
            </a:r>
            <a:r>
              <a:rPr sz="1400" spc="-55" dirty="0">
                <a:latin typeface="Arial"/>
                <a:cs typeface="Arial"/>
              </a:rPr>
              <a:t> </a:t>
            </a:r>
            <a:r>
              <a:rPr sz="1400" dirty="0">
                <a:latin typeface="Arial"/>
                <a:cs typeface="Arial"/>
              </a:rPr>
              <a:t>of</a:t>
            </a:r>
            <a:r>
              <a:rPr sz="1400" spc="-30" dirty="0">
                <a:latin typeface="Arial"/>
                <a:cs typeface="Arial"/>
              </a:rPr>
              <a:t> </a:t>
            </a:r>
            <a:r>
              <a:rPr sz="1400" dirty="0">
                <a:latin typeface="Arial"/>
                <a:cs typeface="Arial"/>
              </a:rPr>
              <a:t>people</a:t>
            </a:r>
            <a:r>
              <a:rPr sz="1400" spc="-50" dirty="0">
                <a:latin typeface="Arial"/>
                <a:cs typeface="Arial"/>
              </a:rPr>
              <a:t> </a:t>
            </a:r>
            <a:r>
              <a:rPr sz="1400" dirty="0">
                <a:latin typeface="Arial"/>
                <a:cs typeface="Arial"/>
              </a:rPr>
              <a:t>every</a:t>
            </a:r>
            <a:r>
              <a:rPr sz="1400" spc="-25" dirty="0">
                <a:latin typeface="Arial"/>
                <a:cs typeface="Arial"/>
              </a:rPr>
              <a:t> </a:t>
            </a:r>
            <a:r>
              <a:rPr sz="1400" dirty="0">
                <a:latin typeface="Arial"/>
                <a:cs typeface="Arial"/>
              </a:rPr>
              <a:t>year.</a:t>
            </a:r>
            <a:r>
              <a:rPr sz="1400" spc="325" dirty="0">
                <a:latin typeface="Arial"/>
                <a:cs typeface="Arial"/>
              </a:rPr>
              <a:t> </a:t>
            </a:r>
            <a:r>
              <a:rPr sz="1400" dirty="0">
                <a:latin typeface="Arial"/>
                <a:cs typeface="Arial"/>
              </a:rPr>
              <a:t>They</a:t>
            </a:r>
            <a:r>
              <a:rPr sz="1400" spc="-45" dirty="0">
                <a:latin typeface="Arial"/>
                <a:cs typeface="Arial"/>
              </a:rPr>
              <a:t> </a:t>
            </a:r>
            <a:r>
              <a:rPr sz="1400" dirty="0">
                <a:latin typeface="Arial"/>
                <a:cs typeface="Arial"/>
              </a:rPr>
              <a:t>celebrate</a:t>
            </a:r>
            <a:r>
              <a:rPr sz="1400" spc="-60" dirty="0">
                <a:latin typeface="Arial"/>
                <a:cs typeface="Arial"/>
              </a:rPr>
              <a:t> </a:t>
            </a:r>
            <a:r>
              <a:rPr sz="1400" dirty="0">
                <a:latin typeface="Arial"/>
                <a:cs typeface="Arial"/>
              </a:rPr>
              <a:t>individuality</a:t>
            </a:r>
            <a:r>
              <a:rPr sz="1400" spc="-3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believe</a:t>
            </a:r>
            <a:r>
              <a:rPr sz="1400" spc="-25" dirty="0">
                <a:latin typeface="Arial"/>
                <a:cs typeface="Arial"/>
              </a:rPr>
              <a:t> in </a:t>
            </a:r>
            <a:r>
              <a:rPr sz="1400" dirty="0">
                <a:latin typeface="Arial"/>
                <a:cs typeface="Arial"/>
              </a:rPr>
              <a:t>empowering</a:t>
            </a:r>
            <a:r>
              <a:rPr sz="1400" spc="-50" dirty="0">
                <a:latin typeface="Arial"/>
                <a:cs typeface="Arial"/>
              </a:rPr>
              <a:t> </a:t>
            </a:r>
            <a:r>
              <a:rPr sz="1400" dirty="0">
                <a:latin typeface="Arial"/>
                <a:cs typeface="Arial"/>
              </a:rPr>
              <a:t>everyone</a:t>
            </a:r>
            <a:r>
              <a:rPr sz="1400" spc="-25" dirty="0">
                <a:latin typeface="Arial"/>
                <a:cs typeface="Arial"/>
              </a:rPr>
              <a:t> </a:t>
            </a:r>
            <a:r>
              <a:rPr sz="1400" dirty="0">
                <a:latin typeface="Arial"/>
                <a:cs typeface="Arial"/>
              </a:rPr>
              <a:t>to</a:t>
            </a:r>
            <a:r>
              <a:rPr sz="1400" spc="-35" dirty="0">
                <a:latin typeface="Arial"/>
                <a:cs typeface="Arial"/>
              </a:rPr>
              <a:t> </a:t>
            </a:r>
            <a:r>
              <a:rPr sz="1400" dirty="0">
                <a:latin typeface="Arial"/>
                <a:cs typeface="Arial"/>
              </a:rPr>
              <a:t>be</a:t>
            </a:r>
            <a:r>
              <a:rPr sz="1400" spc="-25" dirty="0">
                <a:latin typeface="Arial"/>
                <a:cs typeface="Arial"/>
              </a:rPr>
              <a:t> </a:t>
            </a:r>
            <a:r>
              <a:rPr sz="1400" dirty="0">
                <a:latin typeface="Arial"/>
                <a:cs typeface="Arial"/>
              </a:rPr>
              <a:t>the</a:t>
            </a:r>
            <a:r>
              <a:rPr sz="1400" spc="-45" dirty="0">
                <a:latin typeface="Arial"/>
                <a:cs typeface="Arial"/>
              </a:rPr>
              <a:t> </a:t>
            </a:r>
            <a:r>
              <a:rPr sz="1400" dirty="0">
                <a:latin typeface="Arial"/>
                <a:cs typeface="Arial"/>
              </a:rPr>
              <a:t>best</a:t>
            </a:r>
            <a:r>
              <a:rPr sz="1400" spc="-30" dirty="0">
                <a:latin typeface="Arial"/>
                <a:cs typeface="Arial"/>
              </a:rPr>
              <a:t> </a:t>
            </a:r>
            <a:r>
              <a:rPr sz="1400" dirty="0">
                <a:latin typeface="Arial"/>
                <a:cs typeface="Arial"/>
              </a:rPr>
              <a:t>they</a:t>
            </a:r>
            <a:r>
              <a:rPr sz="1400" spc="-40" dirty="0">
                <a:latin typeface="Arial"/>
                <a:cs typeface="Arial"/>
              </a:rPr>
              <a:t> </a:t>
            </a:r>
            <a:r>
              <a:rPr sz="1400" dirty="0">
                <a:latin typeface="Arial"/>
                <a:cs typeface="Arial"/>
              </a:rPr>
              <a:t>can</a:t>
            </a:r>
            <a:r>
              <a:rPr sz="1400" spc="-45" dirty="0">
                <a:latin typeface="Arial"/>
                <a:cs typeface="Arial"/>
              </a:rPr>
              <a:t> </a:t>
            </a:r>
            <a:r>
              <a:rPr sz="1400" spc="-25" dirty="0">
                <a:latin typeface="Arial"/>
                <a:cs typeface="Arial"/>
              </a:rPr>
              <a:t>be.</a:t>
            </a:r>
            <a:endParaRPr sz="1400" dirty="0">
              <a:latin typeface="Arial"/>
              <a:cs typeface="Arial"/>
            </a:endParaRPr>
          </a:p>
          <a:p>
            <a:pPr marL="12700">
              <a:lnSpc>
                <a:spcPct val="100000"/>
              </a:lnSpc>
              <a:spcBef>
                <a:spcPts val="775"/>
              </a:spcBef>
            </a:pPr>
            <a:r>
              <a:rPr sz="1400" dirty="0">
                <a:latin typeface="Arial"/>
                <a:cs typeface="Arial"/>
              </a:rPr>
              <a:t>They</a:t>
            </a:r>
            <a:r>
              <a:rPr sz="1400" spc="-40" dirty="0">
                <a:latin typeface="Arial"/>
                <a:cs typeface="Arial"/>
              </a:rPr>
              <a:t> </a:t>
            </a:r>
            <a:r>
              <a:rPr sz="1400" dirty="0">
                <a:latin typeface="Arial"/>
                <a:cs typeface="Arial"/>
              </a:rPr>
              <a:t>believe</a:t>
            </a:r>
            <a:r>
              <a:rPr sz="1400" spc="-25" dirty="0">
                <a:latin typeface="Arial"/>
                <a:cs typeface="Arial"/>
              </a:rPr>
              <a:t> </a:t>
            </a:r>
            <a:r>
              <a:rPr sz="1400" dirty="0">
                <a:latin typeface="Arial"/>
                <a:cs typeface="Arial"/>
              </a:rPr>
              <a:t>that</a:t>
            </a:r>
            <a:r>
              <a:rPr sz="1400" spc="-45" dirty="0">
                <a:latin typeface="Arial"/>
                <a:cs typeface="Arial"/>
              </a:rPr>
              <a:t> </a:t>
            </a:r>
            <a:r>
              <a:rPr sz="1400" dirty="0">
                <a:latin typeface="Arial"/>
                <a:cs typeface="Arial"/>
              </a:rPr>
              <a:t>all</a:t>
            </a:r>
            <a:r>
              <a:rPr sz="1400" spc="-15" dirty="0">
                <a:latin typeface="Arial"/>
                <a:cs typeface="Arial"/>
              </a:rPr>
              <a:t> </a:t>
            </a:r>
            <a:r>
              <a:rPr sz="1400" dirty="0">
                <a:latin typeface="Arial"/>
                <a:cs typeface="Arial"/>
              </a:rPr>
              <a:t>people</a:t>
            </a:r>
            <a:r>
              <a:rPr sz="1400" spc="-50" dirty="0">
                <a:latin typeface="Arial"/>
                <a:cs typeface="Arial"/>
              </a:rPr>
              <a:t> </a:t>
            </a:r>
            <a:r>
              <a:rPr sz="1400" dirty="0">
                <a:latin typeface="Arial"/>
                <a:cs typeface="Arial"/>
              </a:rPr>
              <a:t>with</a:t>
            </a:r>
            <a:r>
              <a:rPr sz="1400" spc="-10" dirty="0">
                <a:latin typeface="Arial"/>
                <a:cs typeface="Arial"/>
              </a:rPr>
              <a:t> </a:t>
            </a:r>
            <a:r>
              <a:rPr sz="1400" dirty="0">
                <a:latin typeface="Arial"/>
                <a:cs typeface="Arial"/>
              </a:rPr>
              <a:t>IDD</a:t>
            </a:r>
            <a:r>
              <a:rPr sz="1400" spc="-25" dirty="0">
                <a:latin typeface="Arial"/>
                <a:cs typeface="Arial"/>
              </a:rPr>
              <a:t> </a:t>
            </a:r>
            <a:r>
              <a:rPr sz="1400" dirty="0">
                <a:latin typeface="Arial"/>
                <a:cs typeface="Arial"/>
              </a:rPr>
              <a:t>should</a:t>
            </a:r>
            <a:r>
              <a:rPr sz="1400" spc="-45" dirty="0">
                <a:latin typeface="Arial"/>
                <a:cs typeface="Arial"/>
              </a:rPr>
              <a:t> </a:t>
            </a:r>
            <a:r>
              <a:rPr sz="1400" dirty="0">
                <a:latin typeface="Arial"/>
                <a:cs typeface="Arial"/>
              </a:rPr>
              <a:t>have</a:t>
            </a:r>
            <a:r>
              <a:rPr sz="1400" spc="-25"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opportunity</a:t>
            </a:r>
            <a:r>
              <a:rPr sz="1400" spc="-60" dirty="0">
                <a:latin typeface="Arial"/>
                <a:cs typeface="Arial"/>
              </a:rPr>
              <a:t> </a:t>
            </a:r>
            <a:r>
              <a:rPr sz="1400" dirty="0">
                <a:latin typeface="Arial"/>
                <a:cs typeface="Arial"/>
              </a:rPr>
              <a:t>to</a:t>
            </a:r>
            <a:r>
              <a:rPr sz="1400" spc="-35" dirty="0">
                <a:latin typeface="Arial"/>
                <a:cs typeface="Arial"/>
              </a:rPr>
              <a:t> </a:t>
            </a:r>
            <a:r>
              <a:rPr sz="1400" dirty="0">
                <a:latin typeface="Arial"/>
                <a:cs typeface="Arial"/>
              </a:rPr>
              <a:t>decide</a:t>
            </a:r>
            <a:r>
              <a:rPr sz="1400" spc="-40" dirty="0">
                <a:latin typeface="Arial"/>
                <a:cs typeface="Arial"/>
              </a:rPr>
              <a:t> </a:t>
            </a:r>
            <a:r>
              <a:rPr sz="1400" dirty="0">
                <a:latin typeface="Arial"/>
                <a:cs typeface="Arial"/>
              </a:rPr>
              <a:t>how</a:t>
            </a:r>
            <a:r>
              <a:rPr sz="1400" spc="-30" dirty="0">
                <a:latin typeface="Arial"/>
                <a:cs typeface="Arial"/>
              </a:rPr>
              <a:t> </a:t>
            </a:r>
            <a:r>
              <a:rPr sz="1400" dirty="0">
                <a:latin typeface="Arial"/>
                <a:cs typeface="Arial"/>
              </a:rPr>
              <a:t>they</a:t>
            </a:r>
            <a:r>
              <a:rPr sz="1400" spc="-40" dirty="0">
                <a:latin typeface="Arial"/>
                <a:cs typeface="Arial"/>
              </a:rPr>
              <a:t> </a:t>
            </a:r>
            <a:r>
              <a:rPr sz="1400" dirty="0">
                <a:latin typeface="Arial"/>
                <a:cs typeface="Arial"/>
              </a:rPr>
              <a:t>live,</a:t>
            </a:r>
            <a:r>
              <a:rPr sz="1400" spc="-5" dirty="0">
                <a:latin typeface="Arial"/>
                <a:cs typeface="Arial"/>
              </a:rPr>
              <a:t> </a:t>
            </a:r>
            <a:r>
              <a:rPr sz="1400" dirty="0">
                <a:latin typeface="Arial"/>
                <a:cs typeface="Arial"/>
              </a:rPr>
              <a:t>learn,</a:t>
            </a:r>
            <a:r>
              <a:rPr sz="1400" spc="-45" dirty="0">
                <a:latin typeface="Arial"/>
                <a:cs typeface="Arial"/>
              </a:rPr>
              <a:t> </a:t>
            </a:r>
            <a:r>
              <a:rPr sz="1400" dirty="0">
                <a:latin typeface="Arial"/>
                <a:cs typeface="Arial"/>
              </a:rPr>
              <a:t>work,</a:t>
            </a:r>
            <a:r>
              <a:rPr sz="1400" spc="-30" dirty="0">
                <a:latin typeface="Arial"/>
                <a:cs typeface="Arial"/>
              </a:rPr>
              <a:t> </a:t>
            </a:r>
            <a:r>
              <a:rPr sz="1400" dirty="0">
                <a:latin typeface="Arial"/>
                <a:cs typeface="Arial"/>
              </a:rPr>
              <a:t>and</a:t>
            </a:r>
            <a:r>
              <a:rPr sz="1400" spc="-30" dirty="0">
                <a:latin typeface="Arial"/>
                <a:cs typeface="Arial"/>
              </a:rPr>
              <a:t> </a:t>
            </a:r>
            <a:r>
              <a:rPr sz="1400" spc="-10" dirty="0">
                <a:latin typeface="Arial"/>
                <a:cs typeface="Arial"/>
              </a:rPr>
              <a:t>play.</a:t>
            </a:r>
            <a:endParaRPr sz="1400" dirty="0">
              <a:latin typeface="Arial"/>
              <a:cs typeface="Arial"/>
            </a:endParaRPr>
          </a:p>
        </p:txBody>
      </p:sp>
      <p:sp>
        <p:nvSpPr>
          <p:cNvPr id="7" name="object 7"/>
          <p:cNvSpPr txBox="1"/>
          <p:nvPr/>
        </p:nvSpPr>
        <p:spPr>
          <a:xfrm>
            <a:off x="11171935" y="513334"/>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EA7024"/>
                </a:solidFill>
                <a:latin typeface="Calibri"/>
                <a:cs typeface="Calibri"/>
              </a:rPr>
              <a:t>7</a:t>
            </a:r>
            <a:endParaRPr sz="1200">
              <a:latin typeface="Calibri"/>
              <a:cs typeface="Calibri"/>
            </a:endParaRPr>
          </a:p>
        </p:txBody>
      </p:sp>
      <p:sp>
        <p:nvSpPr>
          <p:cNvPr id="8" name="object 8"/>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9" name="object 4">
            <a:extLst>
              <a:ext uri="{FF2B5EF4-FFF2-40B4-BE49-F238E27FC236}">
                <a16:creationId xmlns:a16="http://schemas.microsoft.com/office/drawing/2014/main" id="{670E77FB-B1E0-5C4A-75E4-C14F9CF8C443}"/>
              </a:ext>
            </a:extLst>
          </p:cNvPr>
          <p:cNvPicPr/>
          <p:nvPr/>
        </p:nvPicPr>
        <p:blipFill>
          <a:blip r:embed="rId4" cstate="print"/>
          <a:stretch>
            <a:fillRect/>
          </a:stretch>
        </p:blipFill>
        <p:spPr>
          <a:xfrm>
            <a:off x="10970901" y="5915610"/>
            <a:ext cx="762000" cy="762000"/>
          </a:xfrm>
          <a:prstGeom prst="rect">
            <a:avLst/>
          </a:prstGeom>
        </p:spPr>
      </p:pic>
      <p:pic>
        <p:nvPicPr>
          <p:cNvPr id="10" name="object 4">
            <a:extLst>
              <a:ext uri="{FF2B5EF4-FFF2-40B4-BE49-F238E27FC236}">
                <a16:creationId xmlns:a16="http://schemas.microsoft.com/office/drawing/2014/main" id="{7BA1CF48-B5E6-ACFD-5260-1BBC5ED9CAE2}"/>
              </a:ext>
            </a:extLst>
          </p:cNvPr>
          <p:cNvPicPr/>
          <p:nvPr/>
        </p:nvPicPr>
        <p:blipFill>
          <a:blip r:embed="rId4" cstate="print"/>
          <a:stretch>
            <a:fillRect/>
          </a:stretch>
        </p:blipFill>
        <p:spPr>
          <a:xfrm>
            <a:off x="9067800" y="5873312"/>
            <a:ext cx="762000" cy="762000"/>
          </a:xfrm>
          <a:prstGeom prst="rect">
            <a:avLst/>
          </a:prstGeom>
        </p:spPr>
      </p:pic>
      <p:pic>
        <p:nvPicPr>
          <p:cNvPr id="11" name="object 4">
            <a:extLst>
              <a:ext uri="{FF2B5EF4-FFF2-40B4-BE49-F238E27FC236}">
                <a16:creationId xmlns:a16="http://schemas.microsoft.com/office/drawing/2014/main" id="{FE288263-5A51-D3E2-C6B7-D37FC9650C94}"/>
              </a:ext>
            </a:extLst>
          </p:cNvPr>
          <p:cNvPicPr/>
          <p:nvPr/>
        </p:nvPicPr>
        <p:blipFill>
          <a:blip r:embed="rId4" cstate="print"/>
          <a:stretch>
            <a:fillRect/>
          </a:stretch>
        </p:blipFill>
        <p:spPr>
          <a:xfrm>
            <a:off x="7010400" y="5883789"/>
            <a:ext cx="762000" cy="762000"/>
          </a:xfrm>
          <a:prstGeom prst="rect">
            <a:avLst/>
          </a:prstGeom>
        </p:spPr>
      </p:pic>
      <p:pic>
        <p:nvPicPr>
          <p:cNvPr id="12" name="object 4">
            <a:extLst>
              <a:ext uri="{FF2B5EF4-FFF2-40B4-BE49-F238E27FC236}">
                <a16:creationId xmlns:a16="http://schemas.microsoft.com/office/drawing/2014/main" id="{D25A533C-A970-F96A-3391-9FEBFB6DA59F}"/>
              </a:ext>
            </a:extLst>
          </p:cNvPr>
          <p:cNvPicPr/>
          <p:nvPr/>
        </p:nvPicPr>
        <p:blipFill>
          <a:blip r:embed="rId4" cstate="print"/>
          <a:stretch>
            <a:fillRect/>
          </a:stretch>
        </p:blipFill>
        <p:spPr>
          <a:xfrm>
            <a:off x="4876800" y="5851785"/>
            <a:ext cx="762000" cy="762000"/>
          </a:xfrm>
          <a:prstGeom prst="rect">
            <a:avLst/>
          </a:prstGeom>
        </p:spPr>
      </p:pic>
      <p:pic>
        <p:nvPicPr>
          <p:cNvPr id="13" name="object 4">
            <a:extLst>
              <a:ext uri="{FF2B5EF4-FFF2-40B4-BE49-F238E27FC236}">
                <a16:creationId xmlns:a16="http://schemas.microsoft.com/office/drawing/2014/main" id="{A788AD59-DAE1-256B-E9DD-54B3D16DEBA8}"/>
              </a:ext>
            </a:extLst>
          </p:cNvPr>
          <p:cNvPicPr/>
          <p:nvPr/>
        </p:nvPicPr>
        <p:blipFill>
          <a:blip r:embed="rId4" cstate="print"/>
          <a:stretch>
            <a:fillRect/>
          </a:stretch>
        </p:blipFill>
        <p:spPr>
          <a:xfrm>
            <a:off x="2840595" y="5841491"/>
            <a:ext cx="762000" cy="762000"/>
          </a:xfrm>
          <a:prstGeom prst="rect">
            <a:avLst/>
          </a:prstGeom>
        </p:spPr>
      </p:pic>
      <p:pic>
        <p:nvPicPr>
          <p:cNvPr id="14" name="object 4">
            <a:extLst>
              <a:ext uri="{FF2B5EF4-FFF2-40B4-BE49-F238E27FC236}">
                <a16:creationId xmlns:a16="http://schemas.microsoft.com/office/drawing/2014/main" id="{EA92702F-790A-D01C-B55B-36D3FE11F276}"/>
              </a:ext>
            </a:extLst>
          </p:cNvPr>
          <p:cNvPicPr/>
          <p:nvPr/>
        </p:nvPicPr>
        <p:blipFill>
          <a:blip r:embed="rId4" cstate="print"/>
          <a:stretch>
            <a:fillRect/>
          </a:stretch>
        </p:blipFill>
        <p:spPr>
          <a:xfrm>
            <a:off x="783195" y="5858322"/>
            <a:ext cx="762000" cy="762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10792967" y="5763767"/>
            <a:ext cx="947178" cy="947178"/>
          </a:xfrm>
          <a:prstGeom prst="rect">
            <a:avLst/>
          </a:prstGeom>
        </p:spPr>
      </p:pic>
      <p:sp>
        <p:nvSpPr>
          <p:cNvPr id="5" name="object 5"/>
          <p:cNvSpPr txBox="1"/>
          <p:nvPr/>
        </p:nvSpPr>
        <p:spPr>
          <a:xfrm>
            <a:off x="1043736" y="1104138"/>
            <a:ext cx="9013825" cy="1960245"/>
          </a:xfrm>
          <a:prstGeom prst="rect">
            <a:avLst/>
          </a:prstGeom>
        </p:spPr>
        <p:txBody>
          <a:bodyPr vert="horz" wrap="square" lIns="0" tIns="13335" rIns="0" bIns="0" rtlCol="0">
            <a:spAutoFit/>
          </a:bodyPr>
          <a:lstStyle/>
          <a:p>
            <a:pPr marL="1221105" algn="ctr">
              <a:lnSpc>
                <a:spcPct val="100000"/>
              </a:lnSpc>
              <a:spcBef>
                <a:spcPts val="105"/>
              </a:spcBef>
            </a:pPr>
            <a:r>
              <a:rPr sz="4400" b="1" dirty="0">
                <a:latin typeface="Arial"/>
                <a:cs typeface="Arial"/>
              </a:rPr>
              <a:t>The</a:t>
            </a:r>
            <a:r>
              <a:rPr sz="4400" b="1" spc="-175" dirty="0">
                <a:latin typeface="Arial"/>
                <a:cs typeface="Arial"/>
              </a:rPr>
              <a:t> </a:t>
            </a:r>
            <a:r>
              <a:rPr sz="4400" b="1" dirty="0">
                <a:latin typeface="Arial"/>
                <a:cs typeface="Arial"/>
              </a:rPr>
              <a:t>Arc</a:t>
            </a:r>
            <a:r>
              <a:rPr sz="4400" b="1" spc="-5" dirty="0">
                <a:latin typeface="Arial"/>
                <a:cs typeface="Arial"/>
              </a:rPr>
              <a:t> </a:t>
            </a:r>
            <a:r>
              <a:rPr sz="4400" b="1" dirty="0">
                <a:latin typeface="Arial"/>
                <a:cs typeface="Arial"/>
              </a:rPr>
              <a:t>of</a:t>
            </a:r>
            <a:r>
              <a:rPr sz="4400" b="1" spc="-20" dirty="0">
                <a:latin typeface="Arial"/>
                <a:cs typeface="Arial"/>
              </a:rPr>
              <a:t> </a:t>
            </a:r>
            <a:r>
              <a:rPr sz="4400" b="1" spc="-25" dirty="0">
                <a:latin typeface="Arial"/>
                <a:cs typeface="Arial"/>
              </a:rPr>
              <a:t>US</a:t>
            </a:r>
            <a:endParaRPr sz="4400">
              <a:latin typeface="Arial"/>
              <a:cs typeface="Arial"/>
            </a:endParaRPr>
          </a:p>
          <a:p>
            <a:pPr marL="299085" indent="-286385">
              <a:lnSpc>
                <a:spcPct val="100000"/>
              </a:lnSpc>
              <a:spcBef>
                <a:spcPts val="3010"/>
              </a:spcBef>
              <a:buChar char="•"/>
              <a:tabLst>
                <a:tab pos="299085" algn="l"/>
              </a:tabLst>
            </a:pPr>
            <a:r>
              <a:rPr sz="1400" dirty="0">
                <a:latin typeface="Arial"/>
                <a:cs typeface="Arial"/>
              </a:rPr>
              <a:t>Grassroots</a:t>
            </a:r>
            <a:r>
              <a:rPr sz="1400" spc="-55" dirty="0">
                <a:latin typeface="Arial"/>
                <a:cs typeface="Arial"/>
              </a:rPr>
              <a:t> </a:t>
            </a:r>
            <a:r>
              <a:rPr sz="1400" dirty="0">
                <a:latin typeface="Arial"/>
                <a:cs typeface="Arial"/>
              </a:rPr>
              <a:t>organization</a:t>
            </a:r>
            <a:r>
              <a:rPr sz="1400" spc="-60" dirty="0">
                <a:latin typeface="Arial"/>
                <a:cs typeface="Arial"/>
              </a:rPr>
              <a:t> </a:t>
            </a:r>
            <a:r>
              <a:rPr sz="1400" dirty="0">
                <a:latin typeface="Arial"/>
                <a:cs typeface="Arial"/>
              </a:rPr>
              <a:t>founded</a:t>
            </a:r>
            <a:r>
              <a:rPr sz="1400" spc="-65" dirty="0">
                <a:latin typeface="Arial"/>
                <a:cs typeface="Arial"/>
              </a:rPr>
              <a:t> </a:t>
            </a:r>
            <a:r>
              <a:rPr sz="1400" dirty="0">
                <a:latin typeface="Arial"/>
                <a:cs typeface="Arial"/>
              </a:rPr>
              <a:t>by</a:t>
            </a:r>
            <a:r>
              <a:rPr sz="1400" spc="-30" dirty="0">
                <a:latin typeface="Arial"/>
                <a:cs typeface="Arial"/>
              </a:rPr>
              <a:t> </a:t>
            </a:r>
            <a:r>
              <a:rPr sz="1400" dirty="0">
                <a:latin typeface="Arial"/>
                <a:cs typeface="Arial"/>
              </a:rPr>
              <a:t>parents</a:t>
            </a:r>
            <a:r>
              <a:rPr sz="1400" spc="-45" dirty="0">
                <a:latin typeface="Arial"/>
                <a:cs typeface="Arial"/>
              </a:rPr>
              <a:t> </a:t>
            </a:r>
            <a:r>
              <a:rPr sz="1400" dirty="0">
                <a:latin typeface="Arial"/>
                <a:cs typeface="Arial"/>
              </a:rPr>
              <a:t>in</a:t>
            </a:r>
            <a:r>
              <a:rPr sz="1400" spc="-25" dirty="0">
                <a:latin typeface="Arial"/>
                <a:cs typeface="Arial"/>
              </a:rPr>
              <a:t> </a:t>
            </a:r>
            <a:r>
              <a:rPr sz="1400" spc="-20" dirty="0">
                <a:latin typeface="Arial"/>
                <a:cs typeface="Arial"/>
              </a:rPr>
              <a:t>1950</a:t>
            </a:r>
            <a:endParaRPr sz="1400">
              <a:latin typeface="Arial"/>
              <a:cs typeface="Arial"/>
            </a:endParaRPr>
          </a:p>
          <a:p>
            <a:pPr marL="299085" indent="-286385">
              <a:lnSpc>
                <a:spcPct val="100000"/>
              </a:lnSpc>
              <a:spcBef>
                <a:spcPts val="840"/>
              </a:spcBef>
              <a:buChar char="•"/>
              <a:tabLst>
                <a:tab pos="299085" algn="l"/>
              </a:tabLst>
            </a:pPr>
            <a:r>
              <a:rPr sz="1400" dirty="0">
                <a:latin typeface="Arial"/>
                <a:cs typeface="Arial"/>
              </a:rPr>
              <a:t>Over</a:t>
            </a:r>
            <a:r>
              <a:rPr sz="1400" spc="-25" dirty="0">
                <a:latin typeface="Arial"/>
                <a:cs typeface="Arial"/>
              </a:rPr>
              <a:t> </a:t>
            </a:r>
            <a:r>
              <a:rPr sz="1400" dirty="0">
                <a:latin typeface="Arial"/>
                <a:cs typeface="Arial"/>
              </a:rPr>
              <a:t>600</a:t>
            </a:r>
            <a:r>
              <a:rPr sz="1400" spc="-30" dirty="0">
                <a:latin typeface="Arial"/>
                <a:cs typeface="Arial"/>
              </a:rPr>
              <a:t> </a:t>
            </a:r>
            <a:r>
              <a:rPr sz="1400" dirty="0">
                <a:latin typeface="Arial"/>
                <a:cs typeface="Arial"/>
              </a:rPr>
              <a:t>affiliated</a:t>
            </a:r>
            <a:r>
              <a:rPr sz="1400" spc="-55" dirty="0">
                <a:latin typeface="Arial"/>
                <a:cs typeface="Arial"/>
              </a:rPr>
              <a:t> </a:t>
            </a:r>
            <a:r>
              <a:rPr sz="1400" dirty="0">
                <a:latin typeface="Arial"/>
                <a:cs typeface="Arial"/>
              </a:rPr>
              <a:t>chapters</a:t>
            </a:r>
            <a:r>
              <a:rPr sz="1400" spc="-50" dirty="0">
                <a:latin typeface="Arial"/>
                <a:cs typeface="Arial"/>
              </a:rPr>
              <a:t> </a:t>
            </a:r>
            <a:r>
              <a:rPr sz="1400" dirty="0">
                <a:latin typeface="Arial"/>
                <a:cs typeface="Arial"/>
              </a:rPr>
              <a:t>across</a:t>
            </a:r>
            <a:r>
              <a:rPr sz="1400" spc="-5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United</a:t>
            </a:r>
            <a:r>
              <a:rPr sz="1400" spc="-30" dirty="0">
                <a:latin typeface="Arial"/>
                <a:cs typeface="Arial"/>
              </a:rPr>
              <a:t> </a:t>
            </a:r>
            <a:r>
              <a:rPr sz="1400" spc="-10" dirty="0">
                <a:latin typeface="Arial"/>
                <a:cs typeface="Arial"/>
              </a:rPr>
              <a:t>States</a:t>
            </a:r>
            <a:endParaRPr sz="1400">
              <a:latin typeface="Arial"/>
              <a:cs typeface="Arial"/>
            </a:endParaRPr>
          </a:p>
          <a:p>
            <a:pPr marL="299085" indent="-286385">
              <a:lnSpc>
                <a:spcPct val="100000"/>
              </a:lnSpc>
              <a:spcBef>
                <a:spcPts val="1055"/>
              </a:spcBef>
              <a:buChar char="•"/>
              <a:tabLst>
                <a:tab pos="299085" algn="l"/>
              </a:tabLst>
            </a:pPr>
            <a:r>
              <a:rPr sz="1400" dirty="0">
                <a:latin typeface="Arial"/>
                <a:cs typeface="Arial"/>
              </a:rPr>
              <a:t>Provides</a:t>
            </a:r>
            <a:r>
              <a:rPr sz="1400" spc="-40" dirty="0">
                <a:latin typeface="Arial"/>
                <a:cs typeface="Arial"/>
              </a:rPr>
              <a:t> </a:t>
            </a:r>
            <a:r>
              <a:rPr sz="1400" dirty="0">
                <a:latin typeface="Arial"/>
                <a:cs typeface="Arial"/>
              </a:rPr>
              <a:t>national</a:t>
            </a:r>
            <a:r>
              <a:rPr sz="1400" spc="-45" dirty="0">
                <a:latin typeface="Arial"/>
                <a:cs typeface="Arial"/>
              </a:rPr>
              <a:t> </a:t>
            </a:r>
            <a:r>
              <a:rPr sz="1400" dirty="0">
                <a:latin typeface="Arial"/>
                <a:cs typeface="Arial"/>
              </a:rPr>
              <a:t>level</a:t>
            </a:r>
            <a:r>
              <a:rPr sz="1400" spc="-10" dirty="0">
                <a:latin typeface="Arial"/>
                <a:cs typeface="Arial"/>
              </a:rPr>
              <a:t> </a:t>
            </a:r>
            <a:r>
              <a:rPr sz="1400" dirty="0">
                <a:latin typeface="Arial"/>
                <a:cs typeface="Arial"/>
              </a:rPr>
              <a:t>presence</a:t>
            </a:r>
            <a:r>
              <a:rPr sz="1400" spc="-60" dirty="0">
                <a:latin typeface="Arial"/>
                <a:cs typeface="Arial"/>
              </a:rPr>
              <a:t> </a:t>
            </a:r>
            <a:r>
              <a:rPr sz="1400" dirty="0">
                <a:latin typeface="Arial"/>
                <a:cs typeface="Arial"/>
              </a:rPr>
              <a:t>regarding</a:t>
            </a:r>
            <a:r>
              <a:rPr sz="1400" spc="-60" dirty="0">
                <a:latin typeface="Arial"/>
                <a:cs typeface="Arial"/>
              </a:rPr>
              <a:t> </a:t>
            </a:r>
            <a:r>
              <a:rPr sz="1400" dirty="0">
                <a:latin typeface="Arial"/>
                <a:cs typeface="Arial"/>
              </a:rPr>
              <a:t>policies</a:t>
            </a:r>
            <a:r>
              <a:rPr sz="1400" spc="-45"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practices</a:t>
            </a:r>
            <a:r>
              <a:rPr sz="1400" spc="-55" dirty="0">
                <a:latin typeface="Arial"/>
                <a:cs typeface="Arial"/>
              </a:rPr>
              <a:t> </a:t>
            </a:r>
            <a:r>
              <a:rPr sz="1400" dirty="0">
                <a:latin typeface="Arial"/>
                <a:cs typeface="Arial"/>
              </a:rPr>
              <a:t>that</a:t>
            </a:r>
            <a:r>
              <a:rPr sz="1400" spc="-45" dirty="0">
                <a:latin typeface="Arial"/>
                <a:cs typeface="Arial"/>
              </a:rPr>
              <a:t> </a:t>
            </a:r>
            <a:r>
              <a:rPr sz="1400" dirty="0">
                <a:latin typeface="Arial"/>
                <a:cs typeface="Arial"/>
              </a:rPr>
              <a:t>impact</a:t>
            </a:r>
            <a:r>
              <a:rPr sz="1400" spc="-45" dirty="0">
                <a:latin typeface="Arial"/>
                <a:cs typeface="Arial"/>
              </a:rPr>
              <a:t> </a:t>
            </a:r>
            <a:r>
              <a:rPr sz="1400" dirty="0">
                <a:latin typeface="Arial"/>
                <a:cs typeface="Arial"/>
              </a:rPr>
              <a:t>people</a:t>
            </a:r>
            <a:r>
              <a:rPr sz="1400" spc="-50" dirty="0">
                <a:latin typeface="Arial"/>
                <a:cs typeface="Arial"/>
              </a:rPr>
              <a:t> </a:t>
            </a:r>
            <a:r>
              <a:rPr sz="1400" dirty="0">
                <a:latin typeface="Arial"/>
                <a:cs typeface="Arial"/>
              </a:rPr>
              <a:t>with</a:t>
            </a:r>
            <a:r>
              <a:rPr sz="1400" spc="-10" dirty="0">
                <a:latin typeface="Arial"/>
                <a:cs typeface="Arial"/>
              </a:rPr>
              <a:t> </a:t>
            </a:r>
            <a:r>
              <a:rPr sz="1400" dirty="0">
                <a:latin typeface="Arial"/>
                <a:cs typeface="Arial"/>
              </a:rPr>
              <a:t>IDD</a:t>
            </a:r>
            <a:r>
              <a:rPr sz="1400" spc="-25"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their</a:t>
            </a:r>
            <a:r>
              <a:rPr sz="1400" spc="-30" dirty="0">
                <a:latin typeface="Arial"/>
                <a:cs typeface="Arial"/>
              </a:rPr>
              <a:t> </a:t>
            </a:r>
            <a:r>
              <a:rPr sz="1400" spc="-10" dirty="0">
                <a:latin typeface="Arial"/>
                <a:cs typeface="Arial"/>
              </a:rPr>
              <a:t>families</a:t>
            </a:r>
            <a:endParaRPr sz="1400">
              <a:latin typeface="Arial"/>
              <a:cs typeface="Arial"/>
            </a:endParaRPr>
          </a:p>
        </p:txBody>
      </p:sp>
      <p:sp>
        <p:nvSpPr>
          <p:cNvPr id="6" name="object 6"/>
          <p:cNvSpPr txBox="1"/>
          <p:nvPr/>
        </p:nvSpPr>
        <p:spPr>
          <a:xfrm>
            <a:off x="11171935" y="513334"/>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EA7024"/>
                </a:solidFill>
                <a:latin typeface="Calibri"/>
                <a:cs typeface="Calibri"/>
              </a:rPr>
              <a:t>8</a:t>
            </a:r>
            <a:endParaRPr sz="1200">
              <a:latin typeface="Calibri"/>
              <a:cs typeface="Calibri"/>
            </a:endParaRPr>
          </a:p>
        </p:txBody>
      </p:sp>
      <p:sp>
        <p:nvSpPr>
          <p:cNvPr id="7" name="object 7"/>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8" name="object 8"/>
          <p:cNvPicPr/>
          <p:nvPr/>
        </p:nvPicPr>
        <p:blipFill>
          <a:blip r:embed="rId3" cstate="print"/>
          <a:stretch>
            <a:fillRect/>
          </a:stretch>
        </p:blipFill>
        <p:spPr>
          <a:xfrm>
            <a:off x="9030258" y="3882975"/>
            <a:ext cx="2054605" cy="1143000"/>
          </a:xfrm>
          <a:prstGeom prst="rect">
            <a:avLst/>
          </a:prstGeom>
        </p:spPr>
      </p:pic>
      <p:pic>
        <p:nvPicPr>
          <p:cNvPr id="9" name="object 4">
            <a:extLst>
              <a:ext uri="{FF2B5EF4-FFF2-40B4-BE49-F238E27FC236}">
                <a16:creationId xmlns:a16="http://schemas.microsoft.com/office/drawing/2014/main" id="{719CAF06-F8FB-889C-3558-FEDDDC0D839B}"/>
              </a:ext>
            </a:extLst>
          </p:cNvPr>
          <p:cNvPicPr/>
          <p:nvPr/>
        </p:nvPicPr>
        <p:blipFill>
          <a:blip r:embed="rId4" cstate="print"/>
          <a:stretch>
            <a:fillRect/>
          </a:stretch>
        </p:blipFill>
        <p:spPr>
          <a:xfrm>
            <a:off x="7010400" y="5883789"/>
            <a:ext cx="762000" cy="762000"/>
          </a:xfrm>
          <a:prstGeom prst="rect">
            <a:avLst/>
          </a:prstGeom>
        </p:spPr>
      </p:pic>
      <p:pic>
        <p:nvPicPr>
          <p:cNvPr id="10" name="object 4">
            <a:extLst>
              <a:ext uri="{FF2B5EF4-FFF2-40B4-BE49-F238E27FC236}">
                <a16:creationId xmlns:a16="http://schemas.microsoft.com/office/drawing/2014/main" id="{3601B033-5B62-B0BF-2128-3D0760F46F08}"/>
              </a:ext>
            </a:extLst>
          </p:cNvPr>
          <p:cNvPicPr/>
          <p:nvPr/>
        </p:nvPicPr>
        <p:blipFill>
          <a:blip r:embed="rId4" cstate="print"/>
          <a:stretch>
            <a:fillRect/>
          </a:stretch>
        </p:blipFill>
        <p:spPr>
          <a:xfrm>
            <a:off x="9067800" y="5868145"/>
            <a:ext cx="762000" cy="762000"/>
          </a:xfrm>
          <a:prstGeom prst="rect">
            <a:avLst/>
          </a:prstGeom>
        </p:spPr>
      </p:pic>
      <p:pic>
        <p:nvPicPr>
          <p:cNvPr id="11" name="object 4">
            <a:extLst>
              <a:ext uri="{FF2B5EF4-FFF2-40B4-BE49-F238E27FC236}">
                <a16:creationId xmlns:a16="http://schemas.microsoft.com/office/drawing/2014/main" id="{7D63B43A-6581-DF73-AB63-04538D23256D}"/>
              </a:ext>
            </a:extLst>
          </p:cNvPr>
          <p:cNvPicPr/>
          <p:nvPr/>
        </p:nvPicPr>
        <p:blipFill>
          <a:blip r:embed="rId4" cstate="print"/>
          <a:stretch>
            <a:fillRect/>
          </a:stretch>
        </p:blipFill>
        <p:spPr>
          <a:xfrm>
            <a:off x="10842370" y="5856356"/>
            <a:ext cx="762000" cy="762000"/>
          </a:xfrm>
          <a:prstGeom prst="rect">
            <a:avLst/>
          </a:prstGeom>
        </p:spPr>
      </p:pic>
      <p:pic>
        <p:nvPicPr>
          <p:cNvPr id="12" name="object 4">
            <a:extLst>
              <a:ext uri="{FF2B5EF4-FFF2-40B4-BE49-F238E27FC236}">
                <a16:creationId xmlns:a16="http://schemas.microsoft.com/office/drawing/2014/main" id="{7AB37306-661B-D28A-439C-F9CAFE78A595}"/>
              </a:ext>
            </a:extLst>
          </p:cNvPr>
          <p:cNvPicPr/>
          <p:nvPr/>
        </p:nvPicPr>
        <p:blipFill>
          <a:blip r:embed="rId4" cstate="print"/>
          <a:stretch>
            <a:fillRect/>
          </a:stretch>
        </p:blipFill>
        <p:spPr>
          <a:xfrm>
            <a:off x="4953000" y="5868145"/>
            <a:ext cx="762000" cy="762000"/>
          </a:xfrm>
          <a:prstGeom prst="rect">
            <a:avLst/>
          </a:prstGeom>
        </p:spPr>
      </p:pic>
      <p:pic>
        <p:nvPicPr>
          <p:cNvPr id="13" name="object 4">
            <a:extLst>
              <a:ext uri="{FF2B5EF4-FFF2-40B4-BE49-F238E27FC236}">
                <a16:creationId xmlns:a16="http://schemas.microsoft.com/office/drawing/2014/main" id="{8AC478A1-9088-030D-22FD-095DB056D448}"/>
              </a:ext>
            </a:extLst>
          </p:cNvPr>
          <p:cNvPicPr/>
          <p:nvPr/>
        </p:nvPicPr>
        <p:blipFill>
          <a:blip r:embed="rId4" cstate="print"/>
          <a:stretch>
            <a:fillRect/>
          </a:stretch>
        </p:blipFill>
        <p:spPr>
          <a:xfrm>
            <a:off x="2819400" y="5856356"/>
            <a:ext cx="762000" cy="762000"/>
          </a:xfrm>
          <a:prstGeom prst="rect">
            <a:avLst/>
          </a:prstGeom>
        </p:spPr>
      </p:pic>
      <p:pic>
        <p:nvPicPr>
          <p:cNvPr id="14" name="object 4">
            <a:extLst>
              <a:ext uri="{FF2B5EF4-FFF2-40B4-BE49-F238E27FC236}">
                <a16:creationId xmlns:a16="http://schemas.microsoft.com/office/drawing/2014/main" id="{7A1C96BE-927E-F899-83D6-877D36089CE1}"/>
              </a:ext>
            </a:extLst>
          </p:cNvPr>
          <p:cNvPicPr/>
          <p:nvPr/>
        </p:nvPicPr>
        <p:blipFill>
          <a:blip r:embed="rId4" cstate="print"/>
          <a:stretch>
            <a:fillRect/>
          </a:stretch>
        </p:blipFill>
        <p:spPr>
          <a:xfrm>
            <a:off x="762000" y="5844668"/>
            <a:ext cx="762000" cy="762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10792967" y="5763767"/>
            <a:ext cx="947178" cy="947178"/>
          </a:xfrm>
          <a:prstGeom prst="rect">
            <a:avLst/>
          </a:prstGeom>
        </p:spPr>
      </p:pic>
      <p:sp>
        <p:nvSpPr>
          <p:cNvPr id="5" name="object 5"/>
          <p:cNvSpPr txBox="1"/>
          <p:nvPr/>
        </p:nvSpPr>
        <p:spPr>
          <a:xfrm>
            <a:off x="1042212" y="1104138"/>
            <a:ext cx="10104755" cy="2180725"/>
          </a:xfrm>
          <a:prstGeom prst="rect">
            <a:avLst/>
          </a:prstGeom>
        </p:spPr>
        <p:txBody>
          <a:bodyPr vert="horz" wrap="square" lIns="0" tIns="13335" rIns="0" bIns="0" rtlCol="0">
            <a:spAutoFit/>
          </a:bodyPr>
          <a:lstStyle/>
          <a:p>
            <a:pPr marL="135255" algn="ctr">
              <a:lnSpc>
                <a:spcPct val="100000"/>
              </a:lnSpc>
              <a:spcBef>
                <a:spcPts val="105"/>
              </a:spcBef>
            </a:pPr>
            <a:r>
              <a:rPr sz="4400" b="1" dirty="0">
                <a:latin typeface="Arial"/>
                <a:cs typeface="Arial"/>
              </a:rPr>
              <a:t>The</a:t>
            </a:r>
            <a:r>
              <a:rPr sz="4400" b="1" spc="-175" dirty="0">
                <a:latin typeface="Arial"/>
                <a:cs typeface="Arial"/>
              </a:rPr>
              <a:t> </a:t>
            </a:r>
            <a:r>
              <a:rPr sz="4400" b="1" dirty="0">
                <a:latin typeface="Arial"/>
                <a:cs typeface="Arial"/>
              </a:rPr>
              <a:t>Arc</a:t>
            </a:r>
            <a:r>
              <a:rPr sz="4400" b="1" spc="-5" dirty="0">
                <a:latin typeface="Arial"/>
                <a:cs typeface="Arial"/>
              </a:rPr>
              <a:t> </a:t>
            </a:r>
            <a:r>
              <a:rPr sz="4400" b="1" dirty="0">
                <a:latin typeface="Arial"/>
                <a:cs typeface="Arial"/>
              </a:rPr>
              <a:t>of</a:t>
            </a:r>
            <a:r>
              <a:rPr sz="4400" b="1" spc="-20" dirty="0">
                <a:latin typeface="Arial"/>
                <a:cs typeface="Arial"/>
              </a:rPr>
              <a:t> </a:t>
            </a:r>
            <a:r>
              <a:rPr sz="4400" b="1" spc="-10" dirty="0">
                <a:latin typeface="Arial"/>
                <a:cs typeface="Arial"/>
              </a:rPr>
              <a:t>Colorado</a:t>
            </a:r>
            <a:endParaRPr sz="4400" dirty="0">
              <a:latin typeface="Arial"/>
              <a:cs typeface="Arial"/>
            </a:endParaRPr>
          </a:p>
          <a:p>
            <a:pPr marL="300355" indent="-286385">
              <a:lnSpc>
                <a:spcPct val="100000"/>
              </a:lnSpc>
              <a:spcBef>
                <a:spcPts val="3010"/>
              </a:spcBef>
              <a:buChar char="•"/>
              <a:tabLst>
                <a:tab pos="300355" algn="l"/>
              </a:tabLst>
            </a:pPr>
            <a:r>
              <a:rPr sz="1400" dirty="0">
                <a:latin typeface="Arial"/>
                <a:cs typeface="Arial"/>
              </a:rPr>
              <a:t>Advisory</a:t>
            </a:r>
            <a:r>
              <a:rPr sz="1400" spc="-50" dirty="0">
                <a:latin typeface="Arial"/>
                <a:cs typeface="Arial"/>
              </a:rPr>
              <a:t> </a:t>
            </a:r>
            <a:r>
              <a:rPr sz="1400" dirty="0">
                <a:latin typeface="Arial"/>
                <a:cs typeface="Arial"/>
              </a:rPr>
              <a:t>umbrella</a:t>
            </a:r>
            <a:r>
              <a:rPr sz="1400" spc="-35" dirty="0">
                <a:latin typeface="Arial"/>
                <a:cs typeface="Arial"/>
              </a:rPr>
              <a:t> </a:t>
            </a:r>
            <a:r>
              <a:rPr sz="1400" dirty="0">
                <a:latin typeface="Arial"/>
                <a:cs typeface="Arial"/>
              </a:rPr>
              <a:t>for</a:t>
            </a:r>
            <a:r>
              <a:rPr sz="1400" spc="-25" dirty="0">
                <a:latin typeface="Arial"/>
                <a:cs typeface="Arial"/>
              </a:rPr>
              <a:t> </a:t>
            </a:r>
            <a:r>
              <a:rPr sz="1400" dirty="0">
                <a:latin typeface="Arial"/>
                <a:cs typeface="Arial"/>
              </a:rPr>
              <a:t>14</a:t>
            </a:r>
            <a:r>
              <a:rPr sz="1400" spc="-30" dirty="0">
                <a:latin typeface="Arial"/>
                <a:cs typeface="Arial"/>
              </a:rPr>
              <a:t> </a:t>
            </a:r>
            <a:r>
              <a:rPr sz="1400" dirty="0">
                <a:latin typeface="Arial"/>
                <a:cs typeface="Arial"/>
              </a:rPr>
              <a:t>independent</a:t>
            </a:r>
            <a:r>
              <a:rPr sz="1400" spc="-55" dirty="0">
                <a:latin typeface="Arial"/>
                <a:cs typeface="Arial"/>
              </a:rPr>
              <a:t> </a:t>
            </a:r>
            <a:r>
              <a:rPr sz="1400" dirty="0">
                <a:latin typeface="Arial"/>
                <a:cs typeface="Arial"/>
              </a:rPr>
              <a:t>Chapters</a:t>
            </a:r>
            <a:r>
              <a:rPr sz="1400" spc="-30" dirty="0">
                <a:latin typeface="Arial"/>
                <a:cs typeface="Arial"/>
              </a:rPr>
              <a:t> </a:t>
            </a:r>
            <a:r>
              <a:rPr sz="1400" dirty="0">
                <a:latin typeface="Arial"/>
                <a:cs typeface="Arial"/>
              </a:rPr>
              <a:t>of</a:t>
            </a:r>
            <a:r>
              <a:rPr sz="1400" spc="-50" dirty="0">
                <a:latin typeface="Arial"/>
                <a:cs typeface="Arial"/>
              </a:rPr>
              <a:t> </a:t>
            </a:r>
            <a:r>
              <a:rPr sz="1400" spc="-10" dirty="0">
                <a:latin typeface="Arial"/>
                <a:cs typeface="Arial"/>
              </a:rPr>
              <a:t>The</a:t>
            </a:r>
            <a:r>
              <a:rPr sz="1400" spc="-105" dirty="0">
                <a:latin typeface="Arial"/>
                <a:cs typeface="Arial"/>
              </a:rPr>
              <a:t> </a:t>
            </a:r>
            <a:r>
              <a:rPr sz="1400" dirty="0">
                <a:latin typeface="Arial"/>
                <a:cs typeface="Arial"/>
              </a:rPr>
              <a:t>Arc,</a:t>
            </a:r>
            <a:r>
              <a:rPr sz="1400" spc="-20" dirty="0">
                <a:latin typeface="Arial"/>
                <a:cs typeface="Arial"/>
              </a:rPr>
              <a:t> </a:t>
            </a:r>
            <a:r>
              <a:rPr sz="1400" spc="-10" dirty="0">
                <a:latin typeface="Arial"/>
                <a:cs typeface="Arial"/>
              </a:rPr>
              <a:t>including</a:t>
            </a:r>
            <a:r>
              <a:rPr sz="1400" spc="-120" dirty="0">
                <a:latin typeface="Arial"/>
                <a:cs typeface="Arial"/>
              </a:rPr>
              <a:t> </a:t>
            </a:r>
            <a:r>
              <a:rPr sz="1400" dirty="0">
                <a:latin typeface="Arial"/>
                <a:cs typeface="Arial"/>
              </a:rPr>
              <a:t>Association</a:t>
            </a:r>
            <a:r>
              <a:rPr sz="1400" spc="-60" dirty="0">
                <a:latin typeface="Arial"/>
                <a:cs typeface="Arial"/>
              </a:rPr>
              <a:t> </a:t>
            </a:r>
            <a:r>
              <a:rPr sz="1400" dirty="0">
                <a:latin typeface="Arial"/>
                <a:cs typeface="Arial"/>
              </a:rPr>
              <a:t>for</a:t>
            </a:r>
            <a:r>
              <a:rPr sz="1400" spc="-25" dirty="0">
                <a:latin typeface="Arial"/>
                <a:cs typeface="Arial"/>
              </a:rPr>
              <a:t> </a:t>
            </a:r>
            <a:r>
              <a:rPr sz="1400" dirty="0">
                <a:latin typeface="Arial"/>
                <a:cs typeface="Arial"/>
              </a:rPr>
              <a:t>Community</a:t>
            </a:r>
            <a:r>
              <a:rPr sz="1400" spc="-35" dirty="0">
                <a:latin typeface="Arial"/>
                <a:cs typeface="Arial"/>
              </a:rPr>
              <a:t> </a:t>
            </a:r>
            <a:r>
              <a:rPr sz="1400" dirty="0">
                <a:latin typeface="Arial"/>
                <a:cs typeface="Arial"/>
              </a:rPr>
              <a:t>Living</a:t>
            </a:r>
            <a:r>
              <a:rPr sz="1400" spc="-15" dirty="0">
                <a:latin typeface="Arial"/>
                <a:cs typeface="Arial"/>
              </a:rPr>
              <a:t> </a:t>
            </a:r>
            <a:r>
              <a:rPr sz="1400" spc="-10" dirty="0">
                <a:latin typeface="Arial"/>
                <a:cs typeface="Arial"/>
              </a:rPr>
              <a:t>and</a:t>
            </a:r>
            <a:r>
              <a:rPr sz="1400" spc="-95" dirty="0">
                <a:latin typeface="Arial"/>
                <a:cs typeface="Arial"/>
              </a:rPr>
              <a:t> </a:t>
            </a:r>
            <a:r>
              <a:rPr sz="1400" dirty="0">
                <a:latin typeface="Arial"/>
                <a:cs typeface="Arial"/>
              </a:rPr>
              <a:t>Advocacy</a:t>
            </a:r>
            <a:r>
              <a:rPr sz="1400" spc="-20" dirty="0">
                <a:latin typeface="Arial"/>
                <a:cs typeface="Arial"/>
              </a:rPr>
              <a:t> </a:t>
            </a:r>
            <a:r>
              <a:rPr sz="1400" spc="-10" dirty="0">
                <a:latin typeface="Arial"/>
                <a:cs typeface="Arial"/>
              </a:rPr>
              <a:t>Denver</a:t>
            </a:r>
            <a:endParaRPr sz="1400" dirty="0">
              <a:latin typeface="Arial"/>
              <a:cs typeface="Arial"/>
            </a:endParaRPr>
          </a:p>
          <a:p>
            <a:pPr marL="300355" indent="-286385">
              <a:lnSpc>
                <a:spcPct val="100000"/>
              </a:lnSpc>
              <a:spcBef>
                <a:spcPts val="840"/>
              </a:spcBef>
              <a:buChar char="•"/>
              <a:tabLst>
                <a:tab pos="300355" algn="l"/>
              </a:tabLst>
            </a:pPr>
            <a:r>
              <a:rPr sz="1400" dirty="0">
                <a:latin typeface="Arial"/>
                <a:cs typeface="Arial"/>
              </a:rPr>
              <a:t>Chapters</a:t>
            </a:r>
            <a:r>
              <a:rPr sz="1400" spc="-50" dirty="0">
                <a:latin typeface="Arial"/>
                <a:cs typeface="Arial"/>
              </a:rPr>
              <a:t> </a:t>
            </a:r>
            <a:r>
              <a:rPr sz="1400" dirty="0">
                <a:latin typeface="Arial"/>
                <a:cs typeface="Arial"/>
              </a:rPr>
              <a:t>are</a:t>
            </a:r>
            <a:r>
              <a:rPr sz="1400" spc="-30" dirty="0">
                <a:latin typeface="Arial"/>
                <a:cs typeface="Arial"/>
              </a:rPr>
              <a:t> </a:t>
            </a:r>
            <a:r>
              <a:rPr sz="1400" dirty="0">
                <a:latin typeface="Arial"/>
                <a:cs typeface="Arial"/>
              </a:rPr>
              <a:t>advocacy</a:t>
            </a:r>
            <a:r>
              <a:rPr sz="1400" spc="-35" dirty="0">
                <a:latin typeface="Arial"/>
                <a:cs typeface="Arial"/>
              </a:rPr>
              <a:t> </a:t>
            </a:r>
            <a:r>
              <a:rPr sz="1400" dirty="0">
                <a:latin typeface="Arial"/>
                <a:cs typeface="Arial"/>
              </a:rPr>
              <a:t>only</a:t>
            </a:r>
            <a:r>
              <a:rPr sz="1400" spc="-25"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do</a:t>
            </a:r>
            <a:r>
              <a:rPr sz="1400" spc="-30" dirty="0">
                <a:latin typeface="Arial"/>
                <a:cs typeface="Arial"/>
              </a:rPr>
              <a:t> </a:t>
            </a:r>
            <a:r>
              <a:rPr sz="1400" dirty="0">
                <a:latin typeface="Arial"/>
                <a:cs typeface="Arial"/>
              </a:rPr>
              <a:t>not</a:t>
            </a:r>
            <a:r>
              <a:rPr sz="1400" spc="-25" dirty="0">
                <a:latin typeface="Arial"/>
                <a:cs typeface="Arial"/>
              </a:rPr>
              <a:t> </a:t>
            </a:r>
            <a:r>
              <a:rPr sz="1400" dirty="0">
                <a:latin typeface="Arial"/>
                <a:cs typeface="Arial"/>
              </a:rPr>
              <a:t>provide</a:t>
            </a:r>
            <a:r>
              <a:rPr sz="1400" spc="-25" dirty="0">
                <a:latin typeface="Arial"/>
                <a:cs typeface="Arial"/>
              </a:rPr>
              <a:t> </a:t>
            </a:r>
            <a:r>
              <a:rPr sz="1400" dirty="0">
                <a:latin typeface="Arial"/>
                <a:cs typeface="Arial"/>
              </a:rPr>
              <a:t>direct</a:t>
            </a:r>
            <a:r>
              <a:rPr sz="1400" spc="-50" dirty="0">
                <a:latin typeface="Arial"/>
                <a:cs typeface="Arial"/>
              </a:rPr>
              <a:t> </a:t>
            </a:r>
            <a:r>
              <a:rPr sz="1400" dirty="0">
                <a:latin typeface="Arial"/>
                <a:cs typeface="Arial"/>
              </a:rPr>
              <a:t>services,</a:t>
            </a:r>
            <a:r>
              <a:rPr sz="1400" spc="-40" dirty="0">
                <a:latin typeface="Arial"/>
                <a:cs typeface="Arial"/>
              </a:rPr>
              <a:t> </a:t>
            </a:r>
            <a:r>
              <a:rPr sz="1400" dirty="0">
                <a:latin typeface="Arial"/>
                <a:cs typeface="Arial"/>
              </a:rPr>
              <a:t>e.g.</a:t>
            </a:r>
            <a:r>
              <a:rPr sz="1400" spc="-40" dirty="0">
                <a:latin typeface="Arial"/>
                <a:cs typeface="Arial"/>
              </a:rPr>
              <a:t> </a:t>
            </a:r>
            <a:r>
              <a:rPr sz="1400" dirty="0">
                <a:latin typeface="Arial"/>
                <a:cs typeface="Arial"/>
              </a:rPr>
              <a:t>residential</a:t>
            </a:r>
            <a:r>
              <a:rPr sz="1400" spc="-40" dirty="0">
                <a:latin typeface="Arial"/>
                <a:cs typeface="Arial"/>
              </a:rPr>
              <a:t> </a:t>
            </a:r>
            <a:r>
              <a:rPr sz="1400" dirty="0">
                <a:latin typeface="Arial"/>
                <a:cs typeface="Arial"/>
              </a:rPr>
              <a:t>placement</a:t>
            </a:r>
            <a:r>
              <a:rPr lang="en-US" sz="1400" dirty="0">
                <a:latin typeface="Arial"/>
                <a:cs typeface="Arial"/>
              </a:rPr>
              <a:t>, case management,</a:t>
            </a:r>
            <a:r>
              <a:rPr sz="1400" spc="-60" dirty="0">
                <a:latin typeface="Arial"/>
                <a:cs typeface="Arial"/>
              </a:rPr>
              <a:t> </a:t>
            </a:r>
            <a:r>
              <a:rPr sz="1400" dirty="0">
                <a:latin typeface="Arial"/>
                <a:cs typeface="Arial"/>
              </a:rPr>
              <a:t>or</a:t>
            </a:r>
            <a:r>
              <a:rPr sz="1400" spc="-25" dirty="0">
                <a:latin typeface="Arial"/>
                <a:cs typeface="Arial"/>
              </a:rPr>
              <a:t> </a:t>
            </a:r>
            <a:r>
              <a:rPr sz="1400" dirty="0">
                <a:latin typeface="Arial"/>
                <a:cs typeface="Arial"/>
              </a:rPr>
              <a:t>day</a:t>
            </a:r>
            <a:r>
              <a:rPr sz="1400" spc="-25" dirty="0">
                <a:latin typeface="Arial"/>
                <a:cs typeface="Arial"/>
              </a:rPr>
              <a:t> </a:t>
            </a:r>
            <a:r>
              <a:rPr sz="1400" dirty="0">
                <a:latin typeface="Arial"/>
                <a:cs typeface="Arial"/>
              </a:rPr>
              <a:t>programs,</a:t>
            </a:r>
            <a:r>
              <a:rPr sz="1400" spc="-50" dirty="0">
                <a:latin typeface="Arial"/>
                <a:cs typeface="Arial"/>
              </a:rPr>
              <a:t> </a:t>
            </a:r>
            <a:r>
              <a:rPr sz="1400" spc="-20" dirty="0">
                <a:latin typeface="Arial"/>
                <a:cs typeface="Arial"/>
              </a:rPr>
              <a:t>etc.</a:t>
            </a:r>
            <a:endParaRPr sz="1400" dirty="0">
              <a:latin typeface="Arial"/>
              <a:cs typeface="Arial"/>
            </a:endParaRPr>
          </a:p>
          <a:p>
            <a:pPr marL="299085" indent="-286385">
              <a:lnSpc>
                <a:spcPct val="100000"/>
              </a:lnSpc>
              <a:spcBef>
                <a:spcPts val="1095"/>
              </a:spcBef>
              <a:buChar char="•"/>
              <a:tabLst>
                <a:tab pos="299085" algn="l"/>
              </a:tabLst>
            </a:pPr>
            <a:r>
              <a:rPr sz="1400" dirty="0">
                <a:latin typeface="Arial"/>
                <a:cs typeface="Arial"/>
              </a:rPr>
              <a:t>Conducts</a:t>
            </a:r>
            <a:r>
              <a:rPr sz="1400" spc="-50" dirty="0">
                <a:latin typeface="Arial"/>
                <a:cs typeface="Arial"/>
              </a:rPr>
              <a:t> </a:t>
            </a:r>
            <a:r>
              <a:rPr sz="1400" dirty="0">
                <a:latin typeface="Arial"/>
                <a:cs typeface="Arial"/>
              </a:rPr>
              <a:t>public</a:t>
            </a:r>
            <a:r>
              <a:rPr sz="1400" spc="-40" dirty="0">
                <a:latin typeface="Arial"/>
                <a:cs typeface="Arial"/>
              </a:rPr>
              <a:t> </a:t>
            </a:r>
            <a:r>
              <a:rPr sz="1400" dirty="0">
                <a:latin typeface="Arial"/>
                <a:cs typeface="Arial"/>
              </a:rPr>
              <a:t>policy</a:t>
            </a:r>
            <a:r>
              <a:rPr sz="1400" spc="-25"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legislative</a:t>
            </a:r>
            <a:r>
              <a:rPr sz="1400" spc="-40" dirty="0">
                <a:latin typeface="Arial"/>
                <a:cs typeface="Arial"/>
              </a:rPr>
              <a:t> </a:t>
            </a:r>
            <a:r>
              <a:rPr sz="1400" dirty="0">
                <a:latin typeface="Arial"/>
                <a:cs typeface="Arial"/>
              </a:rPr>
              <a:t>advocacy</a:t>
            </a:r>
            <a:r>
              <a:rPr sz="1400" spc="-35" dirty="0">
                <a:latin typeface="Arial"/>
                <a:cs typeface="Arial"/>
              </a:rPr>
              <a:t> </a:t>
            </a:r>
            <a:r>
              <a:rPr sz="1400" dirty="0">
                <a:latin typeface="Arial"/>
                <a:cs typeface="Arial"/>
              </a:rPr>
              <a:t>as</a:t>
            </a:r>
            <a:r>
              <a:rPr sz="1400" spc="-15" dirty="0">
                <a:latin typeface="Arial"/>
                <a:cs typeface="Arial"/>
              </a:rPr>
              <a:t> </a:t>
            </a:r>
            <a:r>
              <a:rPr sz="1400" dirty="0">
                <a:latin typeface="Arial"/>
                <a:cs typeface="Arial"/>
              </a:rPr>
              <a:t>a</a:t>
            </a:r>
            <a:r>
              <a:rPr sz="1400" spc="-30" dirty="0">
                <a:latin typeface="Arial"/>
                <a:cs typeface="Arial"/>
              </a:rPr>
              <a:t> </a:t>
            </a:r>
            <a:r>
              <a:rPr sz="1400" dirty="0">
                <a:latin typeface="Arial"/>
                <a:cs typeface="Arial"/>
              </a:rPr>
              <a:t>separate</a:t>
            </a:r>
            <a:r>
              <a:rPr sz="1400" spc="-45" dirty="0">
                <a:latin typeface="Arial"/>
                <a:cs typeface="Arial"/>
              </a:rPr>
              <a:t> </a:t>
            </a:r>
            <a:r>
              <a:rPr lang="en-US" sz="1400" spc="-10" dirty="0">
                <a:latin typeface="Arial"/>
                <a:cs typeface="Arial"/>
              </a:rPr>
              <a:t>organization</a:t>
            </a:r>
            <a:endParaRPr sz="1400" dirty="0">
              <a:latin typeface="Arial"/>
              <a:cs typeface="Arial"/>
            </a:endParaRPr>
          </a:p>
        </p:txBody>
      </p:sp>
      <p:sp>
        <p:nvSpPr>
          <p:cNvPr id="6" name="object 6"/>
          <p:cNvSpPr txBox="1"/>
          <p:nvPr/>
        </p:nvSpPr>
        <p:spPr>
          <a:xfrm>
            <a:off x="11171935" y="513334"/>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EA7024"/>
                </a:solidFill>
                <a:latin typeface="Calibri"/>
                <a:cs typeface="Calibri"/>
              </a:rPr>
              <a:t>9</a:t>
            </a:r>
            <a:endParaRPr sz="1200">
              <a:latin typeface="Calibri"/>
              <a:cs typeface="Calibri"/>
            </a:endParaRPr>
          </a:p>
        </p:txBody>
      </p:sp>
      <p:sp>
        <p:nvSpPr>
          <p:cNvPr id="7" name="object 7"/>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8" name="object 8"/>
          <p:cNvPicPr/>
          <p:nvPr/>
        </p:nvPicPr>
        <p:blipFill>
          <a:blip r:embed="rId3" cstate="print"/>
          <a:stretch>
            <a:fillRect/>
          </a:stretch>
        </p:blipFill>
        <p:spPr>
          <a:xfrm>
            <a:off x="9431615" y="3657600"/>
            <a:ext cx="1828593" cy="1218493"/>
          </a:xfrm>
          <a:prstGeom prst="rect">
            <a:avLst/>
          </a:prstGeom>
        </p:spPr>
      </p:pic>
      <p:pic>
        <p:nvPicPr>
          <p:cNvPr id="9" name="object 4">
            <a:extLst>
              <a:ext uri="{FF2B5EF4-FFF2-40B4-BE49-F238E27FC236}">
                <a16:creationId xmlns:a16="http://schemas.microsoft.com/office/drawing/2014/main" id="{3E025D12-1B5E-DD90-46E4-B3C8154C3C72}"/>
              </a:ext>
            </a:extLst>
          </p:cNvPr>
          <p:cNvPicPr/>
          <p:nvPr/>
        </p:nvPicPr>
        <p:blipFill>
          <a:blip r:embed="rId4" cstate="print"/>
          <a:stretch>
            <a:fillRect/>
          </a:stretch>
        </p:blipFill>
        <p:spPr>
          <a:xfrm>
            <a:off x="7010400" y="5883789"/>
            <a:ext cx="762000" cy="762000"/>
          </a:xfrm>
          <a:prstGeom prst="rect">
            <a:avLst/>
          </a:prstGeom>
        </p:spPr>
      </p:pic>
      <p:pic>
        <p:nvPicPr>
          <p:cNvPr id="10" name="object 4">
            <a:extLst>
              <a:ext uri="{FF2B5EF4-FFF2-40B4-BE49-F238E27FC236}">
                <a16:creationId xmlns:a16="http://schemas.microsoft.com/office/drawing/2014/main" id="{678948CC-0A97-5319-8548-61B79E76A560}"/>
              </a:ext>
            </a:extLst>
          </p:cNvPr>
          <p:cNvPicPr/>
          <p:nvPr/>
        </p:nvPicPr>
        <p:blipFill>
          <a:blip r:embed="rId4" cstate="print"/>
          <a:stretch>
            <a:fillRect/>
          </a:stretch>
        </p:blipFill>
        <p:spPr>
          <a:xfrm>
            <a:off x="9050615" y="5856356"/>
            <a:ext cx="762000" cy="762000"/>
          </a:xfrm>
          <a:prstGeom prst="rect">
            <a:avLst/>
          </a:prstGeom>
        </p:spPr>
      </p:pic>
      <p:pic>
        <p:nvPicPr>
          <p:cNvPr id="11" name="object 4">
            <a:extLst>
              <a:ext uri="{FF2B5EF4-FFF2-40B4-BE49-F238E27FC236}">
                <a16:creationId xmlns:a16="http://schemas.microsoft.com/office/drawing/2014/main" id="{857BADB9-7CE7-CFD0-546B-96486205B905}"/>
              </a:ext>
            </a:extLst>
          </p:cNvPr>
          <p:cNvPicPr/>
          <p:nvPr/>
        </p:nvPicPr>
        <p:blipFill>
          <a:blip r:embed="rId4" cstate="print"/>
          <a:stretch>
            <a:fillRect/>
          </a:stretch>
        </p:blipFill>
        <p:spPr>
          <a:xfrm>
            <a:off x="10893805" y="5856356"/>
            <a:ext cx="762000" cy="762000"/>
          </a:xfrm>
          <a:prstGeom prst="rect">
            <a:avLst/>
          </a:prstGeom>
        </p:spPr>
      </p:pic>
      <p:pic>
        <p:nvPicPr>
          <p:cNvPr id="12" name="object 4">
            <a:extLst>
              <a:ext uri="{FF2B5EF4-FFF2-40B4-BE49-F238E27FC236}">
                <a16:creationId xmlns:a16="http://schemas.microsoft.com/office/drawing/2014/main" id="{6F94A59A-A408-B5A5-5443-9A7877819F1B}"/>
              </a:ext>
            </a:extLst>
          </p:cNvPr>
          <p:cNvPicPr/>
          <p:nvPr/>
        </p:nvPicPr>
        <p:blipFill>
          <a:blip r:embed="rId4" cstate="print"/>
          <a:stretch>
            <a:fillRect/>
          </a:stretch>
        </p:blipFill>
        <p:spPr>
          <a:xfrm>
            <a:off x="4940916" y="5856356"/>
            <a:ext cx="762000" cy="762000"/>
          </a:xfrm>
          <a:prstGeom prst="rect">
            <a:avLst/>
          </a:prstGeom>
        </p:spPr>
      </p:pic>
      <p:pic>
        <p:nvPicPr>
          <p:cNvPr id="13" name="object 4">
            <a:extLst>
              <a:ext uri="{FF2B5EF4-FFF2-40B4-BE49-F238E27FC236}">
                <a16:creationId xmlns:a16="http://schemas.microsoft.com/office/drawing/2014/main" id="{A3A6B46A-B155-E1B1-7974-BC10C90E322A}"/>
              </a:ext>
            </a:extLst>
          </p:cNvPr>
          <p:cNvPicPr/>
          <p:nvPr/>
        </p:nvPicPr>
        <p:blipFill>
          <a:blip r:embed="rId4" cstate="print"/>
          <a:stretch>
            <a:fillRect/>
          </a:stretch>
        </p:blipFill>
        <p:spPr>
          <a:xfrm>
            <a:off x="2862854" y="5856356"/>
            <a:ext cx="762000" cy="762000"/>
          </a:xfrm>
          <a:prstGeom prst="rect">
            <a:avLst/>
          </a:prstGeom>
        </p:spPr>
      </p:pic>
      <p:pic>
        <p:nvPicPr>
          <p:cNvPr id="14" name="object 4">
            <a:extLst>
              <a:ext uri="{FF2B5EF4-FFF2-40B4-BE49-F238E27FC236}">
                <a16:creationId xmlns:a16="http://schemas.microsoft.com/office/drawing/2014/main" id="{6E2DC947-B6FE-F24B-4C6A-AEE999858628}"/>
              </a:ext>
            </a:extLst>
          </p:cNvPr>
          <p:cNvPicPr/>
          <p:nvPr/>
        </p:nvPicPr>
        <p:blipFill>
          <a:blip r:embed="rId4" cstate="print"/>
          <a:stretch>
            <a:fillRect/>
          </a:stretch>
        </p:blipFill>
        <p:spPr>
          <a:xfrm>
            <a:off x="778516" y="5856356"/>
            <a:ext cx="762000" cy="762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10802112" y="5791200"/>
            <a:ext cx="947178" cy="947178"/>
          </a:xfrm>
          <a:prstGeom prst="rect">
            <a:avLst/>
          </a:prstGeom>
        </p:spPr>
      </p:pic>
      <p:sp>
        <p:nvSpPr>
          <p:cNvPr id="5" name="object 5"/>
          <p:cNvSpPr txBox="1"/>
          <p:nvPr/>
        </p:nvSpPr>
        <p:spPr>
          <a:xfrm>
            <a:off x="1042212" y="1104138"/>
            <a:ext cx="9979660" cy="3701654"/>
          </a:xfrm>
          <a:prstGeom prst="rect">
            <a:avLst/>
          </a:prstGeom>
        </p:spPr>
        <p:txBody>
          <a:bodyPr vert="horz" wrap="square" lIns="0" tIns="13335" rIns="0" bIns="0" rtlCol="0">
            <a:spAutoFit/>
          </a:bodyPr>
          <a:lstStyle/>
          <a:p>
            <a:pPr marL="485775">
              <a:lnSpc>
                <a:spcPct val="100000"/>
              </a:lnSpc>
              <a:spcBef>
                <a:spcPts val="105"/>
              </a:spcBef>
            </a:pPr>
            <a:r>
              <a:rPr sz="3400" b="1" dirty="0">
                <a:latin typeface="Arial"/>
                <a:cs typeface="Arial"/>
              </a:rPr>
              <a:t>The</a:t>
            </a:r>
            <a:r>
              <a:rPr sz="3400" b="1" spc="-200" dirty="0">
                <a:latin typeface="Arial"/>
                <a:cs typeface="Arial"/>
              </a:rPr>
              <a:t> </a:t>
            </a:r>
            <a:r>
              <a:rPr sz="3400" b="1" dirty="0">
                <a:latin typeface="Arial"/>
                <a:cs typeface="Arial"/>
              </a:rPr>
              <a:t>Arc</a:t>
            </a:r>
            <a:r>
              <a:rPr sz="3400" b="1" spc="-25" dirty="0">
                <a:latin typeface="Arial"/>
                <a:cs typeface="Arial"/>
              </a:rPr>
              <a:t> </a:t>
            </a:r>
            <a:r>
              <a:rPr sz="3400" b="1" dirty="0">
                <a:latin typeface="Arial"/>
                <a:cs typeface="Arial"/>
              </a:rPr>
              <a:t>of</a:t>
            </a:r>
            <a:r>
              <a:rPr sz="3400" b="1" spc="-45" dirty="0">
                <a:latin typeface="Arial"/>
                <a:cs typeface="Arial"/>
              </a:rPr>
              <a:t> </a:t>
            </a:r>
            <a:r>
              <a:rPr lang="en-US" sz="3400" b="1" spc="-45" dirty="0">
                <a:latin typeface="Arial"/>
                <a:cs typeface="Arial"/>
              </a:rPr>
              <a:t>Northeast Colorado</a:t>
            </a:r>
            <a:r>
              <a:rPr sz="3400" b="1" spc="-45" dirty="0">
                <a:latin typeface="Arial"/>
                <a:cs typeface="Arial"/>
              </a:rPr>
              <a:t> </a:t>
            </a:r>
            <a:r>
              <a:rPr sz="3400" b="1" dirty="0">
                <a:latin typeface="Arial"/>
                <a:cs typeface="Arial"/>
              </a:rPr>
              <a:t>(The</a:t>
            </a:r>
            <a:r>
              <a:rPr sz="3400" b="1" spc="-190" dirty="0">
                <a:latin typeface="Arial"/>
                <a:cs typeface="Arial"/>
              </a:rPr>
              <a:t> </a:t>
            </a:r>
            <a:r>
              <a:rPr sz="3400" b="1" spc="-20" dirty="0">
                <a:latin typeface="Arial"/>
                <a:cs typeface="Arial"/>
              </a:rPr>
              <a:t>A</a:t>
            </a:r>
            <a:r>
              <a:rPr lang="en-US" sz="3400" b="1" spc="-20" dirty="0">
                <a:latin typeface="Arial"/>
                <a:cs typeface="Arial"/>
              </a:rPr>
              <a:t>NECO</a:t>
            </a:r>
            <a:r>
              <a:rPr sz="3400" b="1" spc="-20" dirty="0">
                <a:latin typeface="Arial"/>
                <a:cs typeface="Arial"/>
              </a:rPr>
              <a:t>)</a:t>
            </a:r>
            <a:endParaRPr sz="3400" dirty="0">
              <a:latin typeface="Arial"/>
              <a:cs typeface="Arial"/>
            </a:endParaRPr>
          </a:p>
          <a:p>
            <a:pPr marL="300355" indent="-286385">
              <a:lnSpc>
                <a:spcPct val="100000"/>
              </a:lnSpc>
              <a:spcBef>
                <a:spcPts val="2880"/>
              </a:spcBef>
              <a:buChar char="•"/>
              <a:tabLst>
                <a:tab pos="300355" algn="l"/>
              </a:tabLst>
            </a:pPr>
            <a:r>
              <a:rPr sz="1400" dirty="0">
                <a:latin typeface="Arial"/>
                <a:cs typeface="Arial"/>
              </a:rPr>
              <a:t>Founded</a:t>
            </a:r>
            <a:r>
              <a:rPr sz="1400" spc="-50" dirty="0">
                <a:latin typeface="Arial"/>
                <a:cs typeface="Arial"/>
              </a:rPr>
              <a:t> </a:t>
            </a:r>
            <a:r>
              <a:rPr sz="1400" dirty="0">
                <a:latin typeface="Arial"/>
                <a:cs typeface="Arial"/>
              </a:rPr>
              <a:t>in</a:t>
            </a:r>
            <a:r>
              <a:rPr sz="1400" spc="-25" dirty="0">
                <a:latin typeface="Arial"/>
                <a:cs typeface="Arial"/>
              </a:rPr>
              <a:t> </a:t>
            </a:r>
            <a:r>
              <a:rPr sz="1400" dirty="0">
                <a:latin typeface="Arial"/>
                <a:cs typeface="Arial"/>
              </a:rPr>
              <a:t>1992</a:t>
            </a:r>
            <a:r>
              <a:rPr sz="1400" spc="-45" dirty="0">
                <a:latin typeface="Arial"/>
                <a:cs typeface="Arial"/>
              </a:rPr>
              <a:t> </a:t>
            </a:r>
            <a:r>
              <a:rPr sz="1400" dirty="0">
                <a:latin typeface="Arial"/>
                <a:cs typeface="Arial"/>
              </a:rPr>
              <a:t>by</a:t>
            </a:r>
            <a:r>
              <a:rPr sz="1400" spc="-30" dirty="0">
                <a:latin typeface="Arial"/>
                <a:cs typeface="Arial"/>
              </a:rPr>
              <a:t> </a:t>
            </a:r>
            <a:r>
              <a:rPr sz="1400" dirty="0">
                <a:latin typeface="Arial"/>
                <a:cs typeface="Arial"/>
              </a:rPr>
              <a:t>several</a:t>
            </a:r>
            <a:r>
              <a:rPr sz="1400" spc="-20" dirty="0">
                <a:latin typeface="Arial"/>
                <a:cs typeface="Arial"/>
              </a:rPr>
              <a:t> </a:t>
            </a:r>
            <a:r>
              <a:rPr sz="1400" dirty="0">
                <a:latin typeface="Arial"/>
                <a:cs typeface="Arial"/>
              </a:rPr>
              <a:t>local</a:t>
            </a:r>
            <a:r>
              <a:rPr sz="1400" spc="-35" dirty="0">
                <a:latin typeface="Arial"/>
                <a:cs typeface="Arial"/>
              </a:rPr>
              <a:t> </a:t>
            </a:r>
            <a:r>
              <a:rPr sz="1400" dirty="0">
                <a:latin typeface="Arial"/>
                <a:cs typeface="Arial"/>
              </a:rPr>
              <a:t>parents</a:t>
            </a:r>
            <a:r>
              <a:rPr sz="1400" spc="-60" dirty="0">
                <a:latin typeface="Arial"/>
                <a:cs typeface="Arial"/>
              </a:rPr>
              <a:t> </a:t>
            </a:r>
            <a:r>
              <a:rPr sz="1400" dirty="0">
                <a:latin typeface="Arial"/>
                <a:cs typeface="Arial"/>
              </a:rPr>
              <a:t>of</a:t>
            </a:r>
            <a:r>
              <a:rPr sz="1400" spc="-10" dirty="0">
                <a:latin typeface="Arial"/>
                <a:cs typeface="Arial"/>
              </a:rPr>
              <a:t> </a:t>
            </a:r>
            <a:r>
              <a:rPr sz="1400" dirty="0">
                <a:latin typeface="Arial"/>
                <a:cs typeface="Arial"/>
              </a:rPr>
              <a:t>children</a:t>
            </a:r>
            <a:r>
              <a:rPr sz="1400" spc="-60" dirty="0">
                <a:latin typeface="Arial"/>
                <a:cs typeface="Arial"/>
              </a:rPr>
              <a:t> </a:t>
            </a:r>
            <a:r>
              <a:rPr sz="1400" dirty="0">
                <a:latin typeface="Arial"/>
                <a:cs typeface="Arial"/>
              </a:rPr>
              <a:t>with</a:t>
            </a:r>
            <a:r>
              <a:rPr sz="1400" spc="-5" dirty="0">
                <a:latin typeface="Arial"/>
                <a:cs typeface="Arial"/>
              </a:rPr>
              <a:t> </a:t>
            </a:r>
            <a:r>
              <a:rPr sz="1400" spc="-25" dirty="0">
                <a:latin typeface="Arial"/>
                <a:cs typeface="Arial"/>
              </a:rPr>
              <a:t>IDD</a:t>
            </a:r>
            <a:endParaRPr sz="1400" dirty="0">
              <a:latin typeface="Arial"/>
              <a:cs typeface="Arial"/>
            </a:endParaRPr>
          </a:p>
          <a:p>
            <a:pPr marL="300355" indent="-286385">
              <a:lnSpc>
                <a:spcPct val="100000"/>
              </a:lnSpc>
              <a:spcBef>
                <a:spcPts val="675"/>
              </a:spcBef>
              <a:buChar char="•"/>
              <a:tabLst>
                <a:tab pos="300355" algn="l"/>
              </a:tabLst>
            </a:pPr>
            <a:r>
              <a:rPr sz="1400" dirty="0">
                <a:latin typeface="Arial"/>
                <a:cs typeface="Arial"/>
              </a:rPr>
              <a:t>One</a:t>
            </a:r>
            <a:r>
              <a:rPr sz="1400" spc="-25"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15</a:t>
            </a:r>
            <a:r>
              <a:rPr sz="1400" spc="-15" dirty="0">
                <a:latin typeface="Arial"/>
                <a:cs typeface="Arial"/>
              </a:rPr>
              <a:t> </a:t>
            </a:r>
            <a:r>
              <a:rPr sz="1400" dirty="0">
                <a:latin typeface="Arial"/>
                <a:cs typeface="Arial"/>
              </a:rPr>
              <a:t>total</a:t>
            </a:r>
            <a:r>
              <a:rPr sz="1400" spc="-35" dirty="0">
                <a:latin typeface="Arial"/>
                <a:cs typeface="Arial"/>
              </a:rPr>
              <a:t> </a:t>
            </a:r>
            <a:r>
              <a:rPr sz="1400" dirty="0">
                <a:latin typeface="Arial"/>
                <a:cs typeface="Arial"/>
              </a:rPr>
              <a:t>chapters</a:t>
            </a:r>
            <a:r>
              <a:rPr sz="1400" spc="-40" dirty="0">
                <a:latin typeface="Arial"/>
                <a:cs typeface="Arial"/>
              </a:rPr>
              <a:t> </a:t>
            </a:r>
            <a:r>
              <a:rPr sz="1400" dirty="0">
                <a:latin typeface="Arial"/>
                <a:cs typeface="Arial"/>
              </a:rPr>
              <a:t>in</a:t>
            </a:r>
            <a:r>
              <a:rPr sz="1400" spc="-15" dirty="0">
                <a:latin typeface="Arial"/>
                <a:cs typeface="Arial"/>
              </a:rPr>
              <a:t> </a:t>
            </a:r>
            <a:r>
              <a:rPr sz="1400" spc="-10" dirty="0">
                <a:latin typeface="Arial"/>
                <a:cs typeface="Arial"/>
              </a:rPr>
              <a:t>Colorado</a:t>
            </a:r>
            <a:endParaRPr sz="1400" dirty="0">
              <a:latin typeface="Arial"/>
              <a:cs typeface="Arial"/>
            </a:endParaRPr>
          </a:p>
          <a:p>
            <a:pPr marL="300355" indent="-286385">
              <a:lnSpc>
                <a:spcPct val="100000"/>
              </a:lnSpc>
              <a:spcBef>
                <a:spcPts val="660"/>
              </a:spcBef>
              <a:buChar char="•"/>
              <a:tabLst>
                <a:tab pos="300355" algn="l"/>
              </a:tabLst>
            </a:pPr>
            <a:r>
              <a:rPr sz="1400" dirty="0">
                <a:latin typeface="Arial"/>
                <a:cs typeface="Arial"/>
              </a:rPr>
              <a:t>501(c)3</a:t>
            </a:r>
            <a:r>
              <a:rPr sz="1400" spc="-55" dirty="0">
                <a:latin typeface="Arial"/>
                <a:cs typeface="Arial"/>
              </a:rPr>
              <a:t> </a:t>
            </a:r>
            <a:r>
              <a:rPr sz="1400" dirty="0">
                <a:latin typeface="Arial"/>
                <a:cs typeface="Arial"/>
              </a:rPr>
              <a:t>tax</a:t>
            </a:r>
            <a:r>
              <a:rPr sz="1400" spc="-25" dirty="0">
                <a:latin typeface="Arial"/>
                <a:cs typeface="Arial"/>
              </a:rPr>
              <a:t> </a:t>
            </a:r>
            <a:r>
              <a:rPr sz="1400" dirty="0">
                <a:latin typeface="Arial"/>
                <a:cs typeface="Arial"/>
              </a:rPr>
              <a:t>exempt</a:t>
            </a:r>
            <a:r>
              <a:rPr sz="1400" spc="-25" dirty="0">
                <a:latin typeface="Arial"/>
                <a:cs typeface="Arial"/>
              </a:rPr>
              <a:t> </a:t>
            </a:r>
            <a:r>
              <a:rPr sz="1400" spc="-10" dirty="0">
                <a:latin typeface="Arial"/>
                <a:cs typeface="Arial"/>
              </a:rPr>
              <a:t>organization</a:t>
            </a:r>
            <a:endParaRPr sz="1400" dirty="0">
              <a:latin typeface="Arial"/>
              <a:cs typeface="Arial"/>
            </a:endParaRPr>
          </a:p>
          <a:p>
            <a:pPr marL="300355" indent="-286385">
              <a:lnSpc>
                <a:spcPct val="100000"/>
              </a:lnSpc>
              <a:spcBef>
                <a:spcPts val="660"/>
              </a:spcBef>
              <a:buChar char="•"/>
              <a:tabLst>
                <a:tab pos="300355" algn="l"/>
              </a:tabLst>
            </a:pPr>
            <a:r>
              <a:rPr sz="1400" dirty="0">
                <a:latin typeface="Arial"/>
                <a:cs typeface="Arial"/>
              </a:rPr>
              <a:t>Provides</a:t>
            </a:r>
            <a:r>
              <a:rPr sz="1400" spc="-30" dirty="0">
                <a:latin typeface="Arial"/>
                <a:cs typeface="Arial"/>
              </a:rPr>
              <a:t> </a:t>
            </a:r>
            <a:r>
              <a:rPr sz="1400" dirty="0">
                <a:latin typeface="Arial"/>
                <a:cs typeface="Arial"/>
              </a:rPr>
              <a:t>advocacy</a:t>
            </a:r>
            <a:r>
              <a:rPr sz="1400" spc="-40" dirty="0">
                <a:latin typeface="Arial"/>
                <a:cs typeface="Arial"/>
              </a:rPr>
              <a:t> </a:t>
            </a:r>
            <a:r>
              <a:rPr sz="1400" dirty="0">
                <a:latin typeface="Arial"/>
                <a:cs typeface="Arial"/>
              </a:rPr>
              <a:t>and</a:t>
            </a:r>
            <a:r>
              <a:rPr sz="1400" spc="-35" dirty="0">
                <a:latin typeface="Arial"/>
                <a:cs typeface="Arial"/>
              </a:rPr>
              <a:t> </a:t>
            </a:r>
            <a:r>
              <a:rPr lang="en-US" sz="1400" spc="-35" dirty="0">
                <a:latin typeface="Arial"/>
                <a:cs typeface="Arial"/>
              </a:rPr>
              <a:t>community outreach (macro advocacy)</a:t>
            </a:r>
            <a:r>
              <a:rPr sz="1400" spc="-25" dirty="0">
                <a:latin typeface="Arial"/>
                <a:cs typeface="Arial"/>
              </a:rPr>
              <a:t> </a:t>
            </a:r>
            <a:r>
              <a:rPr sz="1400" spc="-20" dirty="0">
                <a:latin typeface="Arial"/>
                <a:cs typeface="Arial"/>
              </a:rPr>
              <a:t>only</a:t>
            </a:r>
            <a:endParaRPr sz="1400" dirty="0">
              <a:latin typeface="Arial"/>
              <a:cs typeface="Arial"/>
            </a:endParaRPr>
          </a:p>
          <a:p>
            <a:pPr marL="299085" indent="-286385">
              <a:lnSpc>
                <a:spcPct val="100000"/>
              </a:lnSpc>
              <a:spcBef>
                <a:spcPts val="830"/>
              </a:spcBef>
              <a:buChar char="•"/>
              <a:tabLst>
                <a:tab pos="299085" algn="l"/>
              </a:tabLst>
            </a:pPr>
            <a:r>
              <a:rPr sz="1400" dirty="0">
                <a:latin typeface="Arial"/>
                <a:cs typeface="Arial"/>
              </a:rPr>
              <a:t>Affiliated</a:t>
            </a:r>
            <a:r>
              <a:rPr sz="1400" spc="-65" dirty="0">
                <a:latin typeface="Arial"/>
                <a:cs typeface="Arial"/>
              </a:rPr>
              <a:t> </a:t>
            </a:r>
            <a:r>
              <a:rPr sz="1400" dirty="0">
                <a:latin typeface="Arial"/>
                <a:cs typeface="Arial"/>
              </a:rPr>
              <a:t>chapter</a:t>
            </a:r>
            <a:r>
              <a:rPr sz="1400" spc="-45" dirty="0">
                <a:latin typeface="Arial"/>
                <a:cs typeface="Arial"/>
              </a:rPr>
              <a:t> </a:t>
            </a:r>
            <a:r>
              <a:rPr sz="1400" dirty="0">
                <a:latin typeface="Arial"/>
                <a:cs typeface="Arial"/>
              </a:rPr>
              <a:t>with</a:t>
            </a:r>
            <a:r>
              <a:rPr sz="1400" spc="-35" dirty="0">
                <a:latin typeface="Arial"/>
                <a:cs typeface="Arial"/>
              </a:rPr>
              <a:t> </a:t>
            </a:r>
            <a:r>
              <a:rPr sz="1400" spc="-10" dirty="0">
                <a:latin typeface="Arial"/>
                <a:cs typeface="Arial"/>
              </a:rPr>
              <a:t>The</a:t>
            </a:r>
            <a:r>
              <a:rPr sz="1400" spc="-95" dirty="0">
                <a:latin typeface="Arial"/>
                <a:cs typeface="Arial"/>
              </a:rPr>
              <a:t> </a:t>
            </a:r>
            <a:r>
              <a:rPr sz="1400" dirty="0">
                <a:latin typeface="Arial"/>
                <a:cs typeface="Arial"/>
              </a:rPr>
              <a:t>Arc</a:t>
            </a:r>
            <a:r>
              <a:rPr sz="1400" spc="-20" dirty="0">
                <a:latin typeface="Arial"/>
                <a:cs typeface="Arial"/>
              </a:rPr>
              <a:t> </a:t>
            </a:r>
            <a:r>
              <a:rPr sz="1400" dirty="0">
                <a:latin typeface="Arial"/>
                <a:cs typeface="Arial"/>
              </a:rPr>
              <a:t>of</a:t>
            </a:r>
            <a:r>
              <a:rPr sz="1400" spc="-5" dirty="0">
                <a:latin typeface="Arial"/>
                <a:cs typeface="Arial"/>
              </a:rPr>
              <a:t> </a:t>
            </a:r>
            <a:r>
              <a:rPr sz="1400" spc="-25" dirty="0">
                <a:latin typeface="Arial"/>
                <a:cs typeface="Arial"/>
              </a:rPr>
              <a:t>US</a:t>
            </a:r>
            <a:endParaRPr sz="1400" dirty="0">
              <a:latin typeface="Arial"/>
              <a:cs typeface="Arial"/>
            </a:endParaRPr>
          </a:p>
          <a:p>
            <a:pPr marL="299085" indent="-286385">
              <a:lnSpc>
                <a:spcPct val="100000"/>
              </a:lnSpc>
              <a:spcBef>
                <a:spcPts val="840"/>
              </a:spcBef>
              <a:buChar char="•"/>
              <a:tabLst>
                <a:tab pos="299085" algn="l"/>
              </a:tabLst>
            </a:pPr>
            <a:r>
              <a:rPr sz="1400" dirty="0">
                <a:latin typeface="Arial"/>
                <a:cs typeface="Arial"/>
              </a:rPr>
              <a:t>Receives</a:t>
            </a:r>
            <a:r>
              <a:rPr sz="1400" spc="-25" dirty="0">
                <a:latin typeface="Arial"/>
                <a:cs typeface="Arial"/>
              </a:rPr>
              <a:t> </a:t>
            </a:r>
            <a:r>
              <a:rPr sz="1400" dirty="0">
                <a:latin typeface="Arial"/>
                <a:cs typeface="Arial"/>
              </a:rPr>
              <a:t>support</a:t>
            </a:r>
            <a:r>
              <a:rPr sz="1400" spc="-45"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leadership</a:t>
            </a:r>
            <a:r>
              <a:rPr sz="1400" spc="-50" dirty="0">
                <a:latin typeface="Arial"/>
                <a:cs typeface="Arial"/>
              </a:rPr>
              <a:t> </a:t>
            </a:r>
            <a:r>
              <a:rPr sz="1400" dirty="0">
                <a:latin typeface="Arial"/>
                <a:cs typeface="Arial"/>
              </a:rPr>
              <a:t>from</a:t>
            </a:r>
            <a:r>
              <a:rPr sz="1400" spc="-55" dirty="0">
                <a:latin typeface="Arial"/>
                <a:cs typeface="Arial"/>
              </a:rPr>
              <a:t> </a:t>
            </a:r>
            <a:r>
              <a:rPr sz="1400" spc="-10" dirty="0">
                <a:latin typeface="Arial"/>
                <a:cs typeface="Arial"/>
              </a:rPr>
              <a:t>The</a:t>
            </a:r>
            <a:r>
              <a:rPr sz="1400" spc="-105" dirty="0">
                <a:latin typeface="Arial"/>
                <a:cs typeface="Arial"/>
              </a:rPr>
              <a:t> </a:t>
            </a:r>
            <a:r>
              <a:rPr sz="1400" dirty="0">
                <a:latin typeface="Arial"/>
                <a:cs typeface="Arial"/>
              </a:rPr>
              <a:t>Arc</a:t>
            </a:r>
            <a:r>
              <a:rPr sz="1400" spc="-10" dirty="0">
                <a:latin typeface="Arial"/>
                <a:cs typeface="Arial"/>
              </a:rPr>
              <a:t> </a:t>
            </a:r>
            <a:r>
              <a:rPr sz="1400" dirty="0">
                <a:latin typeface="Arial"/>
                <a:cs typeface="Arial"/>
              </a:rPr>
              <a:t>of</a:t>
            </a:r>
            <a:r>
              <a:rPr sz="1400" spc="-15" dirty="0">
                <a:latin typeface="Arial"/>
                <a:cs typeface="Arial"/>
              </a:rPr>
              <a:t> </a:t>
            </a:r>
            <a:r>
              <a:rPr sz="1400" spc="-10" dirty="0">
                <a:latin typeface="Arial"/>
                <a:cs typeface="Arial"/>
              </a:rPr>
              <a:t>Colorado</a:t>
            </a:r>
            <a:endParaRPr sz="1400" dirty="0">
              <a:latin typeface="Arial"/>
              <a:cs typeface="Arial"/>
            </a:endParaRPr>
          </a:p>
          <a:p>
            <a:pPr marL="299085" indent="-286385">
              <a:lnSpc>
                <a:spcPts val="1595"/>
              </a:lnSpc>
              <a:spcBef>
                <a:spcPts val="825"/>
              </a:spcBef>
              <a:buChar char="•"/>
              <a:tabLst>
                <a:tab pos="299085" algn="l"/>
              </a:tabLst>
            </a:pPr>
            <a:r>
              <a:rPr lang="en-US" sz="1400" dirty="0">
                <a:latin typeface="Arial"/>
                <a:cs typeface="Arial"/>
              </a:rPr>
              <a:t>In 2014 began providing services in six northeastern counties of Logan, Morgan, Washington, Sedgwick, Phillips and Yuma counties.</a:t>
            </a:r>
          </a:p>
          <a:p>
            <a:pPr marL="299085" indent="-286385">
              <a:lnSpc>
                <a:spcPts val="1595"/>
              </a:lnSpc>
              <a:spcBef>
                <a:spcPts val="825"/>
              </a:spcBef>
              <a:buChar char="•"/>
              <a:tabLst>
                <a:tab pos="299085" algn="l"/>
              </a:tabLst>
            </a:pPr>
            <a:r>
              <a:rPr sz="1400" dirty="0">
                <a:latin typeface="Arial"/>
                <a:cs typeface="Arial"/>
              </a:rPr>
              <a:t>In</a:t>
            </a:r>
            <a:r>
              <a:rPr sz="1400" spc="-35" dirty="0">
                <a:latin typeface="Arial"/>
                <a:cs typeface="Arial"/>
              </a:rPr>
              <a:t> </a:t>
            </a:r>
            <a:r>
              <a:rPr lang="en-US" sz="1400" dirty="0">
                <a:latin typeface="Arial"/>
                <a:cs typeface="Arial"/>
              </a:rPr>
              <a:t>2023, The Arc of Weld County incorporated these additional 6 counites and became The Arc of Northeast Colorado</a:t>
            </a:r>
            <a:endParaRPr lang="en-US" sz="1400" spc="-10" dirty="0">
              <a:latin typeface="Arial"/>
              <a:cs typeface="Arial"/>
            </a:endParaRPr>
          </a:p>
          <a:p>
            <a:pPr marL="299085">
              <a:lnSpc>
                <a:spcPts val="1595"/>
              </a:lnSpc>
            </a:pPr>
            <a:endParaRPr lang="en-US" sz="1400" spc="-10" dirty="0">
              <a:latin typeface="Arial"/>
              <a:cs typeface="Arial"/>
            </a:endParaRPr>
          </a:p>
        </p:txBody>
      </p:sp>
      <p:sp>
        <p:nvSpPr>
          <p:cNvPr id="6" name="object 6"/>
          <p:cNvSpPr txBox="1"/>
          <p:nvPr/>
        </p:nvSpPr>
        <p:spPr>
          <a:xfrm>
            <a:off x="11094211" y="513334"/>
            <a:ext cx="180975" cy="208279"/>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EA7024"/>
                </a:solidFill>
                <a:latin typeface="Calibri"/>
                <a:cs typeface="Calibri"/>
              </a:rPr>
              <a:t>10</a:t>
            </a:r>
            <a:endParaRPr sz="1200">
              <a:latin typeface="Calibri"/>
              <a:cs typeface="Calibri"/>
            </a:endParaRPr>
          </a:p>
        </p:txBody>
      </p:sp>
      <p:sp>
        <p:nvSpPr>
          <p:cNvPr id="7" name="object 7"/>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9" name="object 4">
            <a:extLst>
              <a:ext uri="{FF2B5EF4-FFF2-40B4-BE49-F238E27FC236}">
                <a16:creationId xmlns:a16="http://schemas.microsoft.com/office/drawing/2014/main" id="{8448171D-C441-AF0C-4142-01CD3989C751}"/>
              </a:ext>
            </a:extLst>
          </p:cNvPr>
          <p:cNvPicPr/>
          <p:nvPr/>
        </p:nvPicPr>
        <p:blipFill>
          <a:blip r:embed="rId3" cstate="print"/>
          <a:stretch>
            <a:fillRect/>
          </a:stretch>
        </p:blipFill>
        <p:spPr>
          <a:xfrm>
            <a:off x="9067800" y="5867400"/>
            <a:ext cx="762000" cy="762000"/>
          </a:xfrm>
          <a:prstGeom prst="rect">
            <a:avLst/>
          </a:prstGeom>
        </p:spPr>
      </p:pic>
      <p:pic>
        <p:nvPicPr>
          <p:cNvPr id="10" name="object 4">
            <a:extLst>
              <a:ext uri="{FF2B5EF4-FFF2-40B4-BE49-F238E27FC236}">
                <a16:creationId xmlns:a16="http://schemas.microsoft.com/office/drawing/2014/main" id="{4E26A4B8-6B9E-E595-1607-3D48B5E07248}"/>
              </a:ext>
            </a:extLst>
          </p:cNvPr>
          <p:cNvPicPr/>
          <p:nvPr/>
        </p:nvPicPr>
        <p:blipFill>
          <a:blip r:embed="rId3" cstate="print"/>
          <a:stretch>
            <a:fillRect/>
          </a:stretch>
        </p:blipFill>
        <p:spPr>
          <a:xfrm>
            <a:off x="7010400" y="5883789"/>
            <a:ext cx="762000" cy="762000"/>
          </a:xfrm>
          <a:prstGeom prst="rect">
            <a:avLst/>
          </a:prstGeom>
        </p:spPr>
      </p:pic>
      <p:pic>
        <p:nvPicPr>
          <p:cNvPr id="11" name="object 4">
            <a:extLst>
              <a:ext uri="{FF2B5EF4-FFF2-40B4-BE49-F238E27FC236}">
                <a16:creationId xmlns:a16="http://schemas.microsoft.com/office/drawing/2014/main" id="{0A7B1D03-6C7F-8C56-173D-73043CDBE8D5}"/>
              </a:ext>
            </a:extLst>
          </p:cNvPr>
          <p:cNvPicPr/>
          <p:nvPr/>
        </p:nvPicPr>
        <p:blipFill>
          <a:blip r:embed="rId3" cstate="print"/>
          <a:stretch>
            <a:fillRect/>
          </a:stretch>
        </p:blipFill>
        <p:spPr>
          <a:xfrm>
            <a:off x="10894186" y="5867400"/>
            <a:ext cx="762000" cy="762000"/>
          </a:xfrm>
          <a:prstGeom prst="rect">
            <a:avLst/>
          </a:prstGeom>
        </p:spPr>
      </p:pic>
      <p:pic>
        <p:nvPicPr>
          <p:cNvPr id="12" name="object 4">
            <a:extLst>
              <a:ext uri="{FF2B5EF4-FFF2-40B4-BE49-F238E27FC236}">
                <a16:creationId xmlns:a16="http://schemas.microsoft.com/office/drawing/2014/main" id="{58A2CDC5-E0BE-0014-A29C-2DB5193B95F6}"/>
              </a:ext>
            </a:extLst>
          </p:cNvPr>
          <p:cNvPicPr/>
          <p:nvPr/>
        </p:nvPicPr>
        <p:blipFill>
          <a:blip r:embed="rId3" cstate="print"/>
          <a:stretch>
            <a:fillRect/>
          </a:stretch>
        </p:blipFill>
        <p:spPr>
          <a:xfrm>
            <a:off x="4939375" y="5883789"/>
            <a:ext cx="762000" cy="762000"/>
          </a:xfrm>
          <a:prstGeom prst="rect">
            <a:avLst/>
          </a:prstGeom>
        </p:spPr>
      </p:pic>
      <p:pic>
        <p:nvPicPr>
          <p:cNvPr id="13" name="object 4">
            <a:extLst>
              <a:ext uri="{FF2B5EF4-FFF2-40B4-BE49-F238E27FC236}">
                <a16:creationId xmlns:a16="http://schemas.microsoft.com/office/drawing/2014/main" id="{834B588B-583C-3E51-ADCC-BBE20D97DA61}"/>
              </a:ext>
            </a:extLst>
          </p:cNvPr>
          <p:cNvPicPr/>
          <p:nvPr/>
        </p:nvPicPr>
        <p:blipFill>
          <a:blip r:embed="rId3" cstate="print"/>
          <a:stretch>
            <a:fillRect/>
          </a:stretch>
        </p:blipFill>
        <p:spPr>
          <a:xfrm>
            <a:off x="2868350" y="5857812"/>
            <a:ext cx="762000" cy="762000"/>
          </a:xfrm>
          <a:prstGeom prst="rect">
            <a:avLst/>
          </a:prstGeom>
        </p:spPr>
      </p:pic>
      <p:pic>
        <p:nvPicPr>
          <p:cNvPr id="14" name="object 4">
            <a:extLst>
              <a:ext uri="{FF2B5EF4-FFF2-40B4-BE49-F238E27FC236}">
                <a16:creationId xmlns:a16="http://schemas.microsoft.com/office/drawing/2014/main" id="{4D0755C8-C25B-F6DD-45D5-55F4A1EAA45D}"/>
              </a:ext>
            </a:extLst>
          </p:cNvPr>
          <p:cNvPicPr/>
          <p:nvPr/>
        </p:nvPicPr>
        <p:blipFill>
          <a:blip r:embed="rId3" cstate="print"/>
          <a:stretch>
            <a:fillRect/>
          </a:stretch>
        </p:blipFill>
        <p:spPr>
          <a:xfrm>
            <a:off x="777644" y="5867400"/>
            <a:ext cx="762000" cy="762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8961120" y="5791200"/>
            <a:ext cx="948690" cy="947178"/>
          </a:xfrm>
          <a:prstGeom prst="rect">
            <a:avLst/>
          </a:prstGeom>
        </p:spPr>
      </p:pic>
      <p:sp>
        <p:nvSpPr>
          <p:cNvPr id="5" name="object 5"/>
          <p:cNvSpPr txBox="1"/>
          <p:nvPr/>
        </p:nvSpPr>
        <p:spPr>
          <a:xfrm>
            <a:off x="916939" y="738772"/>
            <a:ext cx="10358120" cy="4733290"/>
          </a:xfrm>
          <a:prstGeom prst="rect">
            <a:avLst/>
          </a:prstGeom>
        </p:spPr>
        <p:txBody>
          <a:bodyPr vert="horz" wrap="square" lIns="0" tIns="330200" rIns="0" bIns="0" rtlCol="0">
            <a:spAutoFit/>
          </a:bodyPr>
          <a:lstStyle/>
          <a:p>
            <a:pPr marL="226695">
              <a:lnSpc>
                <a:spcPct val="100000"/>
              </a:lnSpc>
              <a:spcBef>
                <a:spcPts val="2600"/>
              </a:spcBef>
            </a:pPr>
            <a:r>
              <a:rPr sz="4000" b="1" dirty="0">
                <a:latin typeface="Arial"/>
                <a:cs typeface="Arial"/>
              </a:rPr>
              <a:t>Board</a:t>
            </a:r>
            <a:r>
              <a:rPr sz="4000" b="1" spc="-114" dirty="0">
                <a:latin typeface="Arial"/>
                <a:cs typeface="Arial"/>
              </a:rPr>
              <a:t> </a:t>
            </a:r>
            <a:r>
              <a:rPr sz="4000" b="1" dirty="0">
                <a:latin typeface="Arial"/>
                <a:cs typeface="Arial"/>
              </a:rPr>
              <a:t>Members</a:t>
            </a:r>
            <a:r>
              <a:rPr sz="4000" b="1" spc="-80" dirty="0">
                <a:latin typeface="Arial"/>
                <a:cs typeface="Arial"/>
              </a:rPr>
              <a:t> </a:t>
            </a:r>
            <a:r>
              <a:rPr sz="4000" b="1" dirty="0">
                <a:latin typeface="Arial"/>
                <a:cs typeface="Arial"/>
              </a:rPr>
              <a:t>Roles</a:t>
            </a:r>
            <a:r>
              <a:rPr sz="4000" b="1" spc="-130" dirty="0">
                <a:latin typeface="Arial"/>
                <a:cs typeface="Arial"/>
              </a:rPr>
              <a:t> </a:t>
            </a:r>
            <a:r>
              <a:rPr sz="4000" b="1" dirty="0">
                <a:latin typeface="Arial"/>
                <a:cs typeface="Arial"/>
              </a:rPr>
              <a:t>&amp;</a:t>
            </a:r>
            <a:r>
              <a:rPr sz="4000" b="1" spc="-125" dirty="0">
                <a:latin typeface="Arial"/>
                <a:cs typeface="Arial"/>
              </a:rPr>
              <a:t> </a:t>
            </a:r>
            <a:r>
              <a:rPr sz="4000" b="1" spc="-10" dirty="0">
                <a:latin typeface="Arial"/>
                <a:cs typeface="Arial"/>
              </a:rPr>
              <a:t>Responsibilities</a:t>
            </a:r>
            <a:endParaRPr sz="4000">
              <a:latin typeface="Arial"/>
              <a:cs typeface="Arial"/>
            </a:endParaRPr>
          </a:p>
          <a:p>
            <a:pPr marL="12700">
              <a:lnSpc>
                <a:spcPts val="1595"/>
              </a:lnSpc>
              <a:spcBef>
                <a:spcPts val="885"/>
              </a:spcBef>
            </a:pPr>
            <a:r>
              <a:rPr sz="1400" b="1" dirty="0">
                <a:latin typeface="Arial"/>
                <a:cs typeface="Arial"/>
              </a:rPr>
              <a:t>Duty</a:t>
            </a:r>
            <a:r>
              <a:rPr sz="1400" b="1" spc="-30" dirty="0">
                <a:latin typeface="Arial"/>
                <a:cs typeface="Arial"/>
              </a:rPr>
              <a:t> </a:t>
            </a:r>
            <a:r>
              <a:rPr sz="1400" b="1" dirty="0">
                <a:latin typeface="Arial"/>
                <a:cs typeface="Arial"/>
              </a:rPr>
              <a:t>of</a:t>
            </a:r>
            <a:r>
              <a:rPr sz="1400" b="1" spc="-35" dirty="0">
                <a:latin typeface="Arial"/>
                <a:cs typeface="Arial"/>
              </a:rPr>
              <a:t> </a:t>
            </a:r>
            <a:r>
              <a:rPr sz="1400" b="1" spc="-20" dirty="0">
                <a:latin typeface="Arial"/>
                <a:cs typeface="Arial"/>
              </a:rPr>
              <a:t>Care</a:t>
            </a:r>
            <a:endParaRPr sz="1400">
              <a:latin typeface="Arial"/>
              <a:cs typeface="Arial"/>
            </a:endParaRPr>
          </a:p>
          <a:p>
            <a:pPr marL="12700" marR="27305">
              <a:lnSpc>
                <a:spcPct val="90000"/>
              </a:lnSpc>
              <a:spcBef>
                <a:spcPts val="85"/>
              </a:spcBef>
            </a:pPr>
            <a:r>
              <a:rPr sz="1400" dirty="0">
                <a:latin typeface="Arial"/>
                <a:cs typeface="Arial"/>
              </a:rPr>
              <a:t>Courts</a:t>
            </a:r>
            <a:r>
              <a:rPr sz="1400" spc="-40" dirty="0">
                <a:latin typeface="Arial"/>
                <a:cs typeface="Arial"/>
              </a:rPr>
              <a:t> </a:t>
            </a:r>
            <a:r>
              <a:rPr sz="1400" dirty="0">
                <a:latin typeface="Arial"/>
                <a:cs typeface="Arial"/>
              </a:rPr>
              <a:t>recognize</a:t>
            </a:r>
            <a:r>
              <a:rPr sz="1400" spc="-65" dirty="0">
                <a:latin typeface="Arial"/>
                <a:cs typeface="Arial"/>
              </a:rPr>
              <a:t> </a:t>
            </a:r>
            <a:r>
              <a:rPr sz="1400" dirty="0">
                <a:latin typeface="Arial"/>
                <a:cs typeface="Arial"/>
              </a:rPr>
              <a:t>that</a:t>
            </a:r>
            <a:r>
              <a:rPr sz="1400" spc="-25" dirty="0">
                <a:latin typeface="Arial"/>
                <a:cs typeface="Arial"/>
              </a:rPr>
              <a:t> </a:t>
            </a:r>
            <a:r>
              <a:rPr sz="1400" dirty="0">
                <a:latin typeface="Arial"/>
                <a:cs typeface="Arial"/>
              </a:rPr>
              <a:t>not</a:t>
            </a:r>
            <a:r>
              <a:rPr sz="1400" spc="-35" dirty="0">
                <a:latin typeface="Arial"/>
                <a:cs typeface="Arial"/>
              </a:rPr>
              <a:t> </a:t>
            </a:r>
            <a:r>
              <a:rPr sz="1400" dirty="0">
                <a:latin typeface="Arial"/>
                <a:cs typeface="Arial"/>
              </a:rPr>
              <a:t>every</a:t>
            </a:r>
            <a:r>
              <a:rPr sz="1400" spc="-15" dirty="0">
                <a:latin typeface="Arial"/>
                <a:cs typeface="Arial"/>
              </a:rPr>
              <a:t> </a:t>
            </a:r>
            <a:r>
              <a:rPr sz="1400" dirty="0">
                <a:latin typeface="Arial"/>
                <a:cs typeface="Arial"/>
              </a:rPr>
              <a:t>decision</a:t>
            </a:r>
            <a:r>
              <a:rPr sz="1400" spc="-55" dirty="0">
                <a:latin typeface="Arial"/>
                <a:cs typeface="Arial"/>
              </a:rPr>
              <a:t> </a:t>
            </a:r>
            <a:r>
              <a:rPr sz="1400" dirty="0">
                <a:latin typeface="Arial"/>
                <a:cs typeface="Arial"/>
              </a:rPr>
              <a:t>is</a:t>
            </a:r>
            <a:r>
              <a:rPr sz="1400" spc="-10" dirty="0">
                <a:latin typeface="Arial"/>
                <a:cs typeface="Arial"/>
              </a:rPr>
              <a:t> </a:t>
            </a:r>
            <a:r>
              <a:rPr sz="1400" dirty="0">
                <a:latin typeface="Arial"/>
                <a:cs typeface="Arial"/>
              </a:rPr>
              <a:t>going</a:t>
            </a:r>
            <a:r>
              <a:rPr sz="1400" spc="-30"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be</a:t>
            </a:r>
            <a:r>
              <a:rPr sz="1400" spc="-30" dirty="0">
                <a:latin typeface="Arial"/>
                <a:cs typeface="Arial"/>
              </a:rPr>
              <a:t> </a:t>
            </a:r>
            <a:r>
              <a:rPr sz="1400" dirty="0">
                <a:latin typeface="Arial"/>
                <a:cs typeface="Arial"/>
              </a:rPr>
              <a:t>a</a:t>
            </a:r>
            <a:r>
              <a:rPr sz="1400" spc="-15" dirty="0">
                <a:latin typeface="Arial"/>
                <a:cs typeface="Arial"/>
              </a:rPr>
              <a:t> </a:t>
            </a:r>
            <a:r>
              <a:rPr sz="1400" dirty="0">
                <a:latin typeface="Arial"/>
                <a:cs typeface="Arial"/>
              </a:rPr>
              <a:t>good</a:t>
            </a:r>
            <a:r>
              <a:rPr sz="1400" spc="-30" dirty="0">
                <a:latin typeface="Arial"/>
                <a:cs typeface="Arial"/>
              </a:rPr>
              <a:t> </a:t>
            </a:r>
            <a:r>
              <a:rPr sz="1400" dirty="0">
                <a:latin typeface="Arial"/>
                <a:cs typeface="Arial"/>
              </a:rPr>
              <a:t>one.</a:t>
            </a:r>
            <a:r>
              <a:rPr sz="1400" spc="320" dirty="0">
                <a:latin typeface="Arial"/>
                <a:cs typeface="Arial"/>
              </a:rPr>
              <a:t> </a:t>
            </a:r>
            <a:r>
              <a:rPr sz="1400" dirty="0">
                <a:latin typeface="Arial"/>
                <a:cs typeface="Arial"/>
              </a:rPr>
              <a:t>Therefore,</a:t>
            </a:r>
            <a:r>
              <a:rPr sz="1400" spc="-45" dirty="0">
                <a:latin typeface="Arial"/>
                <a:cs typeface="Arial"/>
              </a:rPr>
              <a:t> </a:t>
            </a:r>
            <a:r>
              <a:rPr sz="1400" dirty="0">
                <a:latin typeface="Arial"/>
                <a:cs typeface="Arial"/>
              </a:rPr>
              <a:t>if</a:t>
            </a:r>
            <a:r>
              <a:rPr sz="1400" spc="-10" dirty="0">
                <a:latin typeface="Arial"/>
                <a:cs typeface="Arial"/>
              </a:rPr>
              <a:t> </a:t>
            </a:r>
            <a:r>
              <a:rPr sz="1400" dirty="0">
                <a:latin typeface="Arial"/>
                <a:cs typeface="Arial"/>
              </a:rPr>
              <a:t>directors</a:t>
            </a:r>
            <a:r>
              <a:rPr sz="1400" spc="-50" dirty="0">
                <a:latin typeface="Arial"/>
                <a:cs typeface="Arial"/>
              </a:rPr>
              <a:t> </a:t>
            </a:r>
            <a:r>
              <a:rPr sz="1400" dirty="0">
                <a:latin typeface="Arial"/>
                <a:cs typeface="Arial"/>
              </a:rPr>
              <a:t>are</a:t>
            </a:r>
            <a:r>
              <a:rPr sz="1400" spc="-30" dirty="0">
                <a:latin typeface="Arial"/>
                <a:cs typeface="Arial"/>
              </a:rPr>
              <a:t> </a:t>
            </a:r>
            <a:r>
              <a:rPr sz="1400" dirty="0">
                <a:latin typeface="Arial"/>
                <a:cs typeface="Arial"/>
              </a:rPr>
              <a:t>making</a:t>
            </a:r>
            <a:r>
              <a:rPr sz="1400" spc="-35" dirty="0">
                <a:latin typeface="Arial"/>
                <a:cs typeface="Arial"/>
              </a:rPr>
              <a:t> </a:t>
            </a:r>
            <a:r>
              <a:rPr sz="1400" dirty="0">
                <a:latin typeface="Arial"/>
                <a:cs typeface="Arial"/>
              </a:rPr>
              <a:t>informed</a:t>
            </a:r>
            <a:r>
              <a:rPr sz="1400" spc="-55" dirty="0">
                <a:latin typeface="Arial"/>
                <a:cs typeface="Arial"/>
              </a:rPr>
              <a:t> </a:t>
            </a:r>
            <a:r>
              <a:rPr sz="1400" dirty="0">
                <a:latin typeface="Arial"/>
                <a:cs typeface="Arial"/>
              </a:rPr>
              <a:t>decisions</a:t>
            </a:r>
            <a:r>
              <a:rPr sz="1400" spc="-50" dirty="0">
                <a:latin typeface="Arial"/>
                <a:cs typeface="Arial"/>
              </a:rPr>
              <a:t> </a:t>
            </a:r>
            <a:r>
              <a:rPr sz="1400" dirty="0">
                <a:latin typeface="Arial"/>
                <a:cs typeface="Arial"/>
              </a:rPr>
              <a:t>in</a:t>
            </a:r>
            <a:r>
              <a:rPr sz="1400" spc="25" dirty="0">
                <a:latin typeface="Arial"/>
                <a:cs typeface="Arial"/>
              </a:rPr>
              <a:t> </a:t>
            </a:r>
            <a:r>
              <a:rPr sz="1400" spc="-20" dirty="0">
                <a:latin typeface="Arial"/>
                <a:cs typeface="Arial"/>
              </a:rPr>
              <a:t>good </a:t>
            </a:r>
            <a:r>
              <a:rPr sz="1400" dirty="0">
                <a:latin typeface="Arial"/>
                <a:cs typeface="Arial"/>
              </a:rPr>
              <a:t>faith,</a:t>
            </a:r>
            <a:r>
              <a:rPr sz="1400" spc="-45" dirty="0">
                <a:latin typeface="Arial"/>
                <a:cs typeface="Arial"/>
              </a:rPr>
              <a:t> </a:t>
            </a:r>
            <a:r>
              <a:rPr sz="1400" dirty="0">
                <a:latin typeface="Arial"/>
                <a:cs typeface="Arial"/>
              </a:rPr>
              <a:t>this</a:t>
            </a:r>
            <a:r>
              <a:rPr sz="1400" spc="-20" dirty="0">
                <a:latin typeface="Arial"/>
                <a:cs typeface="Arial"/>
              </a:rPr>
              <a:t> </a:t>
            </a:r>
            <a:r>
              <a:rPr sz="1400" dirty="0">
                <a:latin typeface="Arial"/>
                <a:cs typeface="Arial"/>
              </a:rPr>
              <a:t>duty</a:t>
            </a:r>
            <a:r>
              <a:rPr sz="1400" spc="-30" dirty="0">
                <a:latin typeface="Arial"/>
                <a:cs typeface="Arial"/>
              </a:rPr>
              <a:t> </a:t>
            </a:r>
            <a:r>
              <a:rPr sz="1400" dirty="0">
                <a:latin typeface="Arial"/>
                <a:cs typeface="Arial"/>
              </a:rPr>
              <a:t>is</a:t>
            </a:r>
            <a:r>
              <a:rPr sz="1400" spc="-10" dirty="0">
                <a:latin typeface="Arial"/>
                <a:cs typeface="Arial"/>
              </a:rPr>
              <a:t> </a:t>
            </a:r>
            <a:r>
              <a:rPr sz="1400" dirty="0">
                <a:latin typeface="Arial"/>
                <a:cs typeface="Arial"/>
              </a:rPr>
              <a:t>upheld.</a:t>
            </a:r>
            <a:r>
              <a:rPr sz="1400" spc="-50" dirty="0">
                <a:latin typeface="Arial"/>
                <a:cs typeface="Arial"/>
              </a:rPr>
              <a:t> </a:t>
            </a:r>
            <a:r>
              <a:rPr sz="1400" dirty="0">
                <a:latin typeface="Arial"/>
                <a:cs typeface="Arial"/>
              </a:rPr>
              <a:t>Per</a:t>
            </a:r>
            <a:r>
              <a:rPr sz="1400" spc="-15" dirty="0">
                <a:latin typeface="Arial"/>
                <a:cs typeface="Arial"/>
              </a:rPr>
              <a:t> </a:t>
            </a:r>
            <a:r>
              <a:rPr sz="1400" dirty="0">
                <a:latin typeface="Arial"/>
                <a:cs typeface="Arial"/>
              </a:rPr>
              <a:t>Colorado</a:t>
            </a:r>
            <a:r>
              <a:rPr sz="1400" spc="-40" dirty="0">
                <a:latin typeface="Arial"/>
                <a:cs typeface="Arial"/>
              </a:rPr>
              <a:t> </a:t>
            </a:r>
            <a:r>
              <a:rPr sz="1400" dirty="0">
                <a:latin typeface="Arial"/>
                <a:cs typeface="Arial"/>
              </a:rPr>
              <a:t>Regulatory</a:t>
            </a:r>
            <a:r>
              <a:rPr sz="1400" spc="-40" dirty="0">
                <a:latin typeface="Arial"/>
                <a:cs typeface="Arial"/>
              </a:rPr>
              <a:t> </a:t>
            </a:r>
            <a:r>
              <a:rPr sz="1400" dirty="0">
                <a:latin typeface="Arial"/>
                <a:cs typeface="Arial"/>
              </a:rPr>
              <a:t>Statute</a:t>
            </a:r>
            <a:r>
              <a:rPr sz="1400" spc="-45" dirty="0">
                <a:latin typeface="Arial"/>
                <a:cs typeface="Arial"/>
              </a:rPr>
              <a:t> </a:t>
            </a:r>
            <a:r>
              <a:rPr sz="1400" dirty="0">
                <a:latin typeface="Arial"/>
                <a:cs typeface="Arial"/>
              </a:rPr>
              <a:t>7-</a:t>
            </a:r>
            <a:r>
              <a:rPr sz="1400" spc="-10" dirty="0">
                <a:latin typeface="Arial"/>
                <a:cs typeface="Arial"/>
              </a:rPr>
              <a:t>129-</a:t>
            </a:r>
            <a:r>
              <a:rPr sz="1400" dirty="0">
                <a:latin typeface="Arial"/>
                <a:cs typeface="Arial"/>
              </a:rPr>
              <a:t>401,</a:t>
            </a:r>
            <a:r>
              <a:rPr sz="1400" spc="-45" dirty="0">
                <a:latin typeface="Arial"/>
                <a:cs typeface="Arial"/>
              </a:rPr>
              <a:t> </a:t>
            </a:r>
            <a:r>
              <a:rPr sz="1400" dirty="0">
                <a:latin typeface="Arial"/>
                <a:cs typeface="Arial"/>
              </a:rPr>
              <a:t>each</a:t>
            </a:r>
            <a:r>
              <a:rPr sz="1400" spc="-40" dirty="0">
                <a:latin typeface="Arial"/>
                <a:cs typeface="Arial"/>
              </a:rPr>
              <a:t> </a:t>
            </a:r>
            <a:r>
              <a:rPr sz="1400" dirty="0">
                <a:latin typeface="Arial"/>
                <a:cs typeface="Arial"/>
              </a:rPr>
              <a:t>director</a:t>
            </a:r>
            <a:r>
              <a:rPr sz="1400" spc="-50" dirty="0">
                <a:latin typeface="Arial"/>
                <a:cs typeface="Arial"/>
              </a:rPr>
              <a:t> </a:t>
            </a:r>
            <a:r>
              <a:rPr sz="1400" dirty="0">
                <a:latin typeface="Arial"/>
                <a:cs typeface="Arial"/>
              </a:rPr>
              <a:t>shall</a:t>
            </a:r>
            <a:r>
              <a:rPr sz="1400" spc="-30" dirty="0">
                <a:latin typeface="Arial"/>
                <a:cs typeface="Arial"/>
              </a:rPr>
              <a:t> </a:t>
            </a:r>
            <a:r>
              <a:rPr sz="1400" dirty="0">
                <a:latin typeface="Arial"/>
                <a:cs typeface="Arial"/>
              </a:rPr>
              <a:t>discharge</a:t>
            </a:r>
            <a:r>
              <a:rPr sz="1400" spc="-50"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director’s</a:t>
            </a:r>
            <a:r>
              <a:rPr sz="1400" spc="-55" dirty="0">
                <a:latin typeface="Arial"/>
                <a:cs typeface="Arial"/>
              </a:rPr>
              <a:t> </a:t>
            </a:r>
            <a:r>
              <a:rPr sz="1400" dirty="0">
                <a:latin typeface="Arial"/>
                <a:cs typeface="Arial"/>
              </a:rPr>
              <a:t>duties:</a:t>
            </a:r>
            <a:r>
              <a:rPr sz="1400" spc="345" dirty="0">
                <a:latin typeface="Arial"/>
                <a:cs typeface="Arial"/>
              </a:rPr>
              <a:t> </a:t>
            </a:r>
            <a:r>
              <a:rPr sz="1400" dirty="0">
                <a:latin typeface="Arial"/>
                <a:cs typeface="Arial"/>
              </a:rPr>
              <a:t>(a)</a:t>
            </a:r>
            <a:r>
              <a:rPr sz="1400" spc="-25" dirty="0">
                <a:latin typeface="Arial"/>
                <a:cs typeface="Arial"/>
              </a:rPr>
              <a:t> </a:t>
            </a:r>
            <a:r>
              <a:rPr sz="1400" dirty="0">
                <a:latin typeface="Arial"/>
                <a:cs typeface="Arial"/>
              </a:rPr>
              <a:t>in</a:t>
            </a:r>
            <a:r>
              <a:rPr sz="1400" spc="-15" dirty="0">
                <a:latin typeface="Arial"/>
                <a:cs typeface="Arial"/>
              </a:rPr>
              <a:t> </a:t>
            </a:r>
            <a:r>
              <a:rPr sz="1400" spc="-20" dirty="0">
                <a:latin typeface="Arial"/>
                <a:cs typeface="Arial"/>
              </a:rPr>
              <a:t>good </a:t>
            </a:r>
            <a:r>
              <a:rPr sz="1400" dirty="0">
                <a:latin typeface="Arial"/>
                <a:cs typeface="Arial"/>
              </a:rPr>
              <a:t>faith,</a:t>
            </a:r>
            <a:r>
              <a:rPr sz="1400" spc="-50" dirty="0">
                <a:latin typeface="Arial"/>
                <a:cs typeface="Arial"/>
              </a:rPr>
              <a:t> </a:t>
            </a:r>
            <a:r>
              <a:rPr sz="1400" dirty="0">
                <a:latin typeface="Arial"/>
                <a:cs typeface="Arial"/>
              </a:rPr>
              <a:t>(b)</a:t>
            </a:r>
            <a:r>
              <a:rPr sz="1400" spc="-25" dirty="0">
                <a:latin typeface="Arial"/>
                <a:cs typeface="Arial"/>
              </a:rPr>
              <a:t> </a:t>
            </a:r>
            <a:r>
              <a:rPr sz="1400" dirty="0">
                <a:latin typeface="Arial"/>
                <a:cs typeface="Arial"/>
              </a:rPr>
              <a:t>with</a:t>
            </a:r>
            <a:r>
              <a:rPr sz="1400" spc="-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care</a:t>
            </a:r>
            <a:r>
              <a:rPr sz="1400" spc="-40" dirty="0">
                <a:latin typeface="Arial"/>
                <a:cs typeface="Arial"/>
              </a:rPr>
              <a:t> </a:t>
            </a:r>
            <a:r>
              <a:rPr sz="1400" dirty="0">
                <a:latin typeface="Arial"/>
                <a:cs typeface="Arial"/>
              </a:rPr>
              <a:t>ordinarily</a:t>
            </a:r>
            <a:r>
              <a:rPr sz="1400" spc="-45" dirty="0">
                <a:latin typeface="Arial"/>
                <a:cs typeface="Arial"/>
              </a:rPr>
              <a:t> </a:t>
            </a:r>
            <a:r>
              <a:rPr sz="1400" dirty="0">
                <a:latin typeface="Arial"/>
                <a:cs typeface="Arial"/>
              </a:rPr>
              <a:t>prudent</a:t>
            </a:r>
            <a:r>
              <a:rPr sz="1400" spc="-45" dirty="0">
                <a:latin typeface="Arial"/>
                <a:cs typeface="Arial"/>
              </a:rPr>
              <a:t> </a:t>
            </a:r>
            <a:r>
              <a:rPr sz="1400" dirty="0">
                <a:latin typeface="Arial"/>
                <a:cs typeface="Arial"/>
              </a:rPr>
              <a:t>person</a:t>
            </a:r>
            <a:r>
              <a:rPr sz="1400" spc="-40" dirty="0">
                <a:latin typeface="Arial"/>
                <a:cs typeface="Arial"/>
              </a:rPr>
              <a:t> </a:t>
            </a:r>
            <a:r>
              <a:rPr sz="1400" dirty="0">
                <a:latin typeface="Arial"/>
                <a:cs typeface="Arial"/>
              </a:rPr>
              <a:t>in</a:t>
            </a:r>
            <a:r>
              <a:rPr sz="1400" spc="-15" dirty="0">
                <a:latin typeface="Arial"/>
                <a:cs typeface="Arial"/>
              </a:rPr>
              <a:t> </a:t>
            </a:r>
            <a:r>
              <a:rPr sz="1400" dirty="0">
                <a:latin typeface="Arial"/>
                <a:cs typeface="Arial"/>
              </a:rPr>
              <a:t>a</a:t>
            </a:r>
            <a:r>
              <a:rPr sz="1400" spc="-20" dirty="0">
                <a:latin typeface="Arial"/>
                <a:cs typeface="Arial"/>
              </a:rPr>
              <a:t> </a:t>
            </a:r>
            <a:r>
              <a:rPr sz="1400" dirty="0">
                <a:latin typeface="Arial"/>
                <a:cs typeface="Arial"/>
              </a:rPr>
              <a:t>like</a:t>
            </a:r>
            <a:r>
              <a:rPr sz="1400" spc="-25" dirty="0">
                <a:latin typeface="Arial"/>
                <a:cs typeface="Arial"/>
              </a:rPr>
              <a:t> </a:t>
            </a:r>
            <a:r>
              <a:rPr sz="1400" dirty="0">
                <a:latin typeface="Arial"/>
                <a:cs typeface="Arial"/>
              </a:rPr>
              <a:t>position</a:t>
            </a:r>
            <a:r>
              <a:rPr sz="1400" spc="-55" dirty="0">
                <a:latin typeface="Arial"/>
                <a:cs typeface="Arial"/>
              </a:rPr>
              <a:t> </a:t>
            </a:r>
            <a:r>
              <a:rPr sz="1400" dirty="0">
                <a:latin typeface="Arial"/>
                <a:cs typeface="Arial"/>
              </a:rPr>
              <a:t>would</a:t>
            </a:r>
            <a:r>
              <a:rPr sz="1400" spc="-5" dirty="0">
                <a:latin typeface="Arial"/>
                <a:cs typeface="Arial"/>
              </a:rPr>
              <a:t> </a:t>
            </a:r>
            <a:r>
              <a:rPr sz="1400" dirty="0">
                <a:latin typeface="Arial"/>
                <a:cs typeface="Arial"/>
              </a:rPr>
              <a:t>exercise</a:t>
            </a:r>
            <a:r>
              <a:rPr sz="1400" spc="-35" dirty="0">
                <a:latin typeface="Arial"/>
                <a:cs typeface="Arial"/>
              </a:rPr>
              <a:t> </a:t>
            </a:r>
            <a:r>
              <a:rPr sz="1400" dirty="0">
                <a:latin typeface="Arial"/>
                <a:cs typeface="Arial"/>
              </a:rPr>
              <a:t>under</a:t>
            </a:r>
            <a:r>
              <a:rPr sz="1400" spc="-45" dirty="0">
                <a:latin typeface="Arial"/>
                <a:cs typeface="Arial"/>
              </a:rPr>
              <a:t> </a:t>
            </a:r>
            <a:r>
              <a:rPr sz="1400" dirty="0">
                <a:latin typeface="Arial"/>
                <a:cs typeface="Arial"/>
              </a:rPr>
              <a:t>similar</a:t>
            </a:r>
            <a:r>
              <a:rPr sz="1400" spc="-25" dirty="0">
                <a:latin typeface="Arial"/>
                <a:cs typeface="Arial"/>
              </a:rPr>
              <a:t> </a:t>
            </a:r>
            <a:r>
              <a:rPr sz="1400" dirty="0">
                <a:latin typeface="Arial"/>
                <a:cs typeface="Arial"/>
              </a:rPr>
              <a:t>circumstances,</a:t>
            </a:r>
            <a:r>
              <a:rPr sz="1400" spc="-60" dirty="0">
                <a:latin typeface="Arial"/>
                <a:cs typeface="Arial"/>
              </a:rPr>
              <a:t> </a:t>
            </a:r>
            <a:r>
              <a:rPr sz="1400" dirty="0">
                <a:latin typeface="Arial"/>
                <a:cs typeface="Arial"/>
              </a:rPr>
              <a:t>and</a:t>
            </a:r>
            <a:r>
              <a:rPr sz="1400" spc="-15" dirty="0">
                <a:latin typeface="Arial"/>
                <a:cs typeface="Arial"/>
              </a:rPr>
              <a:t> </a:t>
            </a:r>
            <a:r>
              <a:rPr sz="1400" dirty="0">
                <a:latin typeface="Arial"/>
                <a:cs typeface="Arial"/>
              </a:rPr>
              <a:t>(c)</a:t>
            </a:r>
            <a:r>
              <a:rPr sz="1400" spc="-35" dirty="0">
                <a:latin typeface="Arial"/>
                <a:cs typeface="Arial"/>
              </a:rPr>
              <a:t> </a:t>
            </a:r>
            <a:r>
              <a:rPr sz="1400" dirty="0">
                <a:latin typeface="Arial"/>
                <a:cs typeface="Arial"/>
              </a:rPr>
              <a:t>in</a:t>
            </a:r>
            <a:r>
              <a:rPr sz="1400" spc="5" dirty="0">
                <a:latin typeface="Arial"/>
                <a:cs typeface="Arial"/>
              </a:rPr>
              <a:t> </a:t>
            </a:r>
            <a:r>
              <a:rPr sz="1400" dirty="0">
                <a:latin typeface="Arial"/>
                <a:cs typeface="Arial"/>
              </a:rPr>
              <a:t>a</a:t>
            </a:r>
            <a:r>
              <a:rPr sz="1400" spc="-15" dirty="0">
                <a:latin typeface="Arial"/>
                <a:cs typeface="Arial"/>
              </a:rPr>
              <a:t> </a:t>
            </a:r>
            <a:r>
              <a:rPr sz="1400" spc="-10" dirty="0">
                <a:latin typeface="Arial"/>
                <a:cs typeface="Arial"/>
              </a:rPr>
              <a:t>manner</a:t>
            </a:r>
            <a:r>
              <a:rPr sz="1400" spc="500"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director</a:t>
            </a:r>
            <a:r>
              <a:rPr sz="1400" spc="-50" dirty="0">
                <a:latin typeface="Arial"/>
                <a:cs typeface="Arial"/>
              </a:rPr>
              <a:t> </a:t>
            </a:r>
            <a:r>
              <a:rPr sz="1400" dirty="0">
                <a:latin typeface="Arial"/>
                <a:cs typeface="Arial"/>
              </a:rPr>
              <a:t>believes</a:t>
            </a:r>
            <a:r>
              <a:rPr sz="1400" spc="-20" dirty="0">
                <a:latin typeface="Arial"/>
                <a:cs typeface="Arial"/>
              </a:rPr>
              <a:t> </a:t>
            </a:r>
            <a:r>
              <a:rPr sz="1400" dirty="0">
                <a:latin typeface="Arial"/>
                <a:cs typeface="Arial"/>
              </a:rPr>
              <a:t>to</a:t>
            </a:r>
            <a:r>
              <a:rPr sz="1400" spc="-20" dirty="0">
                <a:latin typeface="Arial"/>
                <a:cs typeface="Arial"/>
              </a:rPr>
              <a:t> </a:t>
            </a:r>
            <a:r>
              <a:rPr sz="1400" dirty="0">
                <a:latin typeface="Arial"/>
                <a:cs typeface="Arial"/>
              </a:rPr>
              <a:t>be</a:t>
            </a:r>
            <a:r>
              <a:rPr sz="1400" spc="-15" dirty="0">
                <a:latin typeface="Arial"/>
                <a:cs typeface="Arial"/>
              </a:rPr>
              <a:t> </a:t>
            </a:r>
            <a:r>
              <a:rPr sz="1400" dirty="0">
                <a:latin typeface="Arial"/>
                <a:cs typeface="Arial"/>
              </a:rPr>
              <a:t>in</a:t>
            </a:r>
            <a:r>
              <a:rPr sz="1400" spc="-2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best</a:t>
            </a:r>
            <a:r>
              <a:rPr sz="1400" spc="-35" dirty="0">
                <a:latin typeface="Arial"/>
                <a:cs typeface="Arial"/>
              </a:rPr>
              <a:t> </a:t>
            </a:r>
            <a:r>
              <a:rPr sz="1400" dirty="0">
                <a:latin typeface="Arial"/>
                <a:cs typeface="Arial"/>
              </a:rPr>
              <a:t>interests</a:t>
            </a:r>
            <a:r>
              <a:rPr sz="1400" spc="-50" dirty="0">
                <a:latin typeface="Arial"/>
                <a:cs typeface="Arial"/>
              </a:rPr>
              <a:t> </a:t>
            </a:r>
            <a:r>
              <a:rPr sz="1400" dirty="0">
                <a:latin typeface="Arial"/>
                <a:cs typeface="Arial"/>
              </a:rPr>
              <a:t>of</a:t>
            </a:r>
            <a:r>
              <a:rPr sz="1400" spc="-20"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nonprofit</a:t>
            </a:r>
            <a:r>
              <a:rPr sz="1400" spc="-45" dirty="0">
                <a:latin typeface="Arial"/>
                <a:cs typeface="Arial"/>
              </a:rPr>
              <a:t> </a:t>
            </a:r>
            <a:r>
              <a:rPr sz="1400" spc="-10" dirty="0">
                <a:latin typeface="Arial"/>
                <a:cs typeface="Arial"/>
              </a:rPr>
              <a:t>corporation.</a:t>
            </a:r>
            <a:endParaRPr sz="1400">
              <a:latin typeface="Arial"/>
              <a:cs typeface="Arial"/>
            </a:endParaRPr>
          </a:p>
          <a:p>
            <a:pPr marL="12700">
              <a:lnSpc>
                <a:spcPts val="1595"/>
              </a:lnSpc>
              <a:spcBef>
                <a:spcPts val="840"/>
              </a:spcBef>
            </a:pPr>
            <a:r>
              <a:rPr sz="1400" b="1" dirty="0">
                <a:latin typeface="Arial"/>
                <a:cs typeface="Arial"/>
              </a:rPr>
              <a:t>Duty</a:t>
            </a:r>
            <a:r>
              <a:rPr sz="1400" b="1" spc="-30" dirty="0">
                <a:latin typeface="Arial"/>
                <a:cs typeface="Arial"/>
              </a:rPr>
              <a:t> </a:t>
            </a:r>
            <a:r>
              <a:rPr sz="1400" b="1" dirty="0">
                <a:latin typeface="Arial"/>
                <a:cs typeface="Arial"/>
              </a:rPr>
              <a:t>of</a:t>
            </a:r>
            <a:r>
              <a:rPr sz="1400" b="1" spc="-35" dirty="0">
                <a:latin typeface="Arial"/>
                <a:cs typeface="Arial"/>
              </a:rPr>
              <a:t> </a:t>
            </a:r>
            <a:r>
              <a:rPr sz="1400" b="1" spc="-10" dirty="0">
                <a:latin typeface="Arial"/>
                <a:cs typeface="Arial"/>
              </a:rPr>
              <a:t>Loyalty</a:t>
            </a:r>
            <a:endParaRPr sz="1400">
              <a:latin typeface="Arial"/>
              <a:cs typeface="Arial"/>
            </a:endParaRPr>
          </a:p>
          <a:p>
            <a:pPr marL="12700" marR="5080">
              <a:lnSpc>
                <a:spcPts val="1510"/>
              </a:lnSpc>
              <a:spcBef>
                <a:spcPts val="105"/>
              </a:spcBef>
            </a:pPr>
            <a:r>
              <a:rPr sz="1400" dirty="0">
                <a:latin typeface="Arial"/>
                <a:cs typeface="Arial"/>
              </a:rPr>
              <a:t>Directors</a:t>
            </a:r>
            <a:r>
              <a:rPr sz="1400" spc="-60" dirty="0">
                <a:latin typeface="Arial"/>
                <a:cs typeface="Arial"/>
              </a:rPr>
              <a:t> </a:t>
            </a:r>
            <a:r>
              <a:rPr sz="1400" dirty="0">
                <a:latin typeface="Arial"/>
                <a:cs typeface="Arial"/>
              </a:rPr>
              <a:t>must:</a:t>
            </a:r>
            <a:r>
              <a:rPr sz="1400" spc="355" dirty="0">
                <a:latin typeface="Arial"/>
                <a:cs typeface="Arial"/>
              </a:rPr>
              <a:t> </a:t>
            </a:r>
            <a:r>
              <a:rPr sz="1400" dirty="0">
                <a:latin typeface="Arial"/>
                <a:cs typeface="Arial"/>
              </a:rPr>
              <a:t>(a)</a:t>
            </a:r>
            <a:r>
              <a:rPr sz="1400" spc="-40" dirty="0">
                <a:latin typeface="Arial"/>
                <a:cs typeface="Arial"/>
              </a:rPr>
              <a:t> </a:t>
            </a:r>
            <a:r>
              <a:rPr sz="1400" dirty="0">
                <a:latin typeface="Arial"/>
                <a:cs typeface="Arial"/>
              </a:rPr>
              <a:t>act</a:t>
            </a:r>
            <a:r>
              <a:rPr sz="1400" spc="-35" dirty="0">
                <a:latin typeface="Arial"/>
                <a:cs typeface="Arial"/>
              </a:rPr>
              <a:t> </a:t>
            </a:r>
            <a:r>
              <a:rPr sz="1400" dirty="0">
                <a:latin typeface="Arial"/>
                <a:cs typeface="Arial"/>
              </a:rPr>
              <a:t>in</a:t>
            </a:r>
            <a:r>
              <a:rPr sz="1400" spc="-15" dirty="0">
                <a:latin typeface="Arial"/>
                <a:cs typeface="Arial"/>
              </a:rPr>
              <a:t> </a:t>
            </a:r>
            <a:r>
              <a:rPr sz="1400" dirty="0">
                <a:latin typeface="Arial"/>
                <a:cs typeface="Arial"/>
              </a:rPr>
              <a:t>a</a:t>
            </a:r>
            <a:r>
              <a:rPr sz="1400" spc="-15" dirty="0">
                <a:latin typeface="Arial"/>
                <a:cs typeface="Arial"/>
              </a:rPr>
              <a:t> </a:t>
            </a:r>
            <a:r>
              <a:rPr sz="1400" dirty="0">
                <a:latin typeface="Arial"/>
                <a:cs typeface="Arial"/>
              </a:rPr>
              <a:t>manner</a:t>
            </a:r>
            <a:r>
              <a:rPr sz="1400" spc="-45" dirty="0">
                <a:latin typeface="Arial"/>
                <a:cs typeface="Arial"/>
              </a:rPr>
              <a:t> </a:t>
            </a:r>
            <a:r>
              <a:rPr sz="1400" dirty="0">
                <a:latin typeface="Arial"/>
                <a:cs typeface="Arial"/>
              </a:rPr>
              <a:t>that</a:t>
            </a:r>
            <a:r>
              <a:rPr sz="1400" spc="-35" dirty="0">
                <a:latin typeface="Arial"/>
                <a:cs typeface="Arial"/>
              </a:rPr>
              <a:t> </a:t>
            </a:r>
            <a:r>
              <a:rPr sz="1400" dirty="0">
                <a:latin typeface="Arial"/>
                <a:cs typeface="Arial"/>
              </a:rPr>
              <a:t>does</a:t>
            </a:r>
            <a:r>
              <a:rPr sz="1400" spc="-20" dirty="0">
                <a:latin typeface="Arial"/>
                <a:cs typeface="Arial"/>
              </a:rPr>
              <a:t> </a:t>
            </a:r>
            <a:r>
              <a:rPr sz="1400" dirty="0">
                <a:latin typeface="Arial"/>
                <a:cs typeface="Arial"/>
              </a:rPr>
              <a:t>not</a:t>
            </a:r>
            <a:r>
              <a:rPr sz="1400" spc="-35" dirty="0">
                <a:latin typeface="Arial"/>
                <a:cs typeface="Arial"/>
              </a:rPr>
              <a:t> </a:t>
            </a:r>
            <a:r>
              <a:rPr sz="1400" dirty="0">
                <a:latin typeface="Arial"/>
                <a:cs typeface="Arial"/>
              </a:rPr>
              <a:t>harm</a:t>
            </a:r>
            <a:r>
              <a:rPr sz="1400" spc="-3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corporation,</a:t>
            </a:r>
            <a:r>
              <a:rPr sz="1400" spc="-45" dirty="0">
                <a:latin typeface="Arial"/>
                <a:cs typeface="Arial"/>
              </a:rPr>
              <a:t> </a:t>
            </a:r>
            <a:r>
              <a:rPr sz="1400" dirty="0">
                <a:latin typeface="Arial"/>
                <a:cs typeface="Arial"/>
              </a:rPr>
              <a:t>(b)</a:t>
            </a:r>
            <a:r>
              <a:rPr sz="1400" spc="-25" dirty="0">
                <a:latin typeface="Arial"/>
                <a:cs typeface="Arial"/>
              </a:rPr>
              <a:t> </a:t>
            </a:r>
            <a:r>
              <a:rPr sz="1400" dirty="0">
                <a:latin typeface="Arial"/>
                <a:cs typeface="Arial"/>
              </a:rPr>
              <a:t>avoid</a:t>
            </a:r>
            <a:r>
              <a:rPr sz="1400" spc="-20" dirty="0">
                <a:latin typeface="Arial"/>
                <a:cs typeface="Arial"/>
              </a:rPr>
              <a:t> </a:t>
            </a:r>
            <a:r>
              <a:rPr sz="1400" dirty="0">
                <a:latin typeface="Arial"/>
                <a:cs typeface="Arial"/>
              </a:rPr>
              <a:t>using</a:t>
            </a:r>
            <a:r>
              <a:rPr sz="1400" spc="-25" dirty="0">
                <a:latin typeface="Arial"/>
                <a:cs typeface="Arial"/>
              </a:rPr>
              <a:t> </a:t>
            </a:r>
            <a:r>
              <a:rPr sz="1400" dirty="0">
                <a:latin typeface="Arial"/>
                <a:cs typeface="Arial"/>
              </a:rPr>
              <a:t>their</a:t>
            </a:r>
            <a:r>
              <a:rPr sz="1400" spc="-35" dirty="0">
                <a:latin typeface="Arial"/>
                <a:cs typeface="Arial"/>
              </a:rPr>
              <a:t> </a:t>
            </a:r>
            <a:r>
              <a:rPr sz="1400" dirty="0">
                <a:latin typeface="Arial"/>
                <a:cs typeface="Arial"/>
              </a:rPr>
              <a:t>position</a:t>
            </a:r>
            <a:r>
              <a:rPr sz="1400" spc="-50"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obtain</a:t>
            </a:r>
            <a:r>
              <a:rPr sz="1400" spc="-35" dirty="0">
                <a:latin typeface="Arial"/>
                <a:cs typeface="Arial"/>
              </a:rPr>
              <a:t> </a:t>
            </a:r>
            <a:r>
              <a:rPr sz="1400" dirty="0">
                <a:latin typeface="Arial"/>
                <a:cs typeface="Arial"/>
              </a:rPr>
              <a:t>improperly</a:t>
            </a:r>
            <a:r>
              <a:rPr sz="1400" spc="-10" dirty="0">
                <a:latin typeface="Arial"/>
                <a:cs typeface="Arial"/>
              </a:rPr>
              <a:t> </a:t>
            </a:r>
            <a:r>
              <a:rPr sz="1400" dirty="0">
                <a:latin typeface="Arial"/>
                <a:cs typeface="Arial"/>
              </a:rPr>
              <a:t>a</a:t>
            </a:r>
            <a:r>
              <a:rPr sz="1400" spc="-15" dirty="0">
                <a:latin typeface="Arial"/>
                <a:cs typeface="Arial"/>
              </a:rPr>
              <a:t> </a:t>
            </a:r>
            <a:r>
              <a:rPr sz="1400" spc="-10" dirty="0">
                <a:latin typeface="Arial"/>
                <a:cs typeface="Arial"/>
              </a:rPr>
              <a:t>personal </a:t>
            </a:r>
            <a:r>
              <a:rPr sz="1400" dirty="0">
                <a:latin typeface="Arial"/>
                <a:cs typeface="Arial"/>
              </a:rPr>
              <a:t>benefit,</a:t>
            </a:r>
            <a:r>
              <a:rPr sz="1400" spc="35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(c)</a:t>
            </a:r>
            <a:r>
              <a:rPr sz="1400" spc="-20" dirty="0">
                <a:latin typeface="Arial"/>
                <a:cs typeface="Arial"/>
              </a:rPr>
              <a:t> </a:t>
            </a:r>
            <a:r>
              <a:rPr sz="1400" dirty="0">
                <a:latin typeface="Arial"/>
                <a:cs typeface="Arial"/>
              </a:rPr>
              <a:t>place</a:t>
            </a:r>
            <a:r>
              <a:rPr sz="1400" spc="-30" dirty="0">
                <a:latin typeface="Arial"/>
                <a:cs typeface="Arial"/>
              </a:rPr>
              <a:t> </a:t>
            </a:r>
            <a:r>
              <a:rPr sz="1400" dirty="0">
                <a:latin typeface="Arial"/>
                <a:cs typeface="Arial"/>
              </a:rPr>
              <a:t>the</a:t>
            </a:r>
            <a:r>
              <a:rPr sz="1400" spc="-20" dirty="0">
                <a:latin typeface="Arial"/>
                <a:cs typeface="Arial"/>
              </a:rPr>
              <a:t> </a:t>
            </a:r>
            <a:r>
              <a:rPr sz="1400" dirty="0">
                <a:latin typeface="Arial"/>
                <a:cs typeface="Arial"/>
              </a:rPr>
              <a:t>interests</a:t>
            </a:r>
            <a:r>
              <a:rPr sz="1400" spc="-40" dirty="0">
                <a:latin typeface="Arial"/>
                <a:cs typeface="Arial"/>
              </a:rPr>
              <a:t> </a:t>
            </a:r>
            <a:r>
              <a:rPr sz="1400" dirty="0">
                <a:latin typeface="Arial"/>
                <a:cs typeface="Arial"/>
              </a:rPr>
              <a:t>of</a:t>
            </a:r>
            <a:r>
              <a:rPr sz="1400" spc="-15" dirty="0">
                <a:latin typeface="Arial"/>
                <a:cs typeface="Arial"/>
              </a:rPr>
              <a:t> </a:t>
            </a:r>
            <a:r>
              <a:rPr sz="1400" dirty="0">
                <a:latin typeface="Arial"/>
                <a:cs typeface="Arial"/>
              </a:rPr>
              <a:t>the</a:t>
            </a:r>
            <a:r>
              <a:rPr sz="1400" spc="-20" dirty="0">
                <a:latin typeface="Arial"/>
                <a:cs typeface="Arial"/>
              </a:rPr>
              <a:t> </a:t>
            </a:r>
            <a:r>
              <a:rPr sz="1400" spc="-10" dirty="0">
                <a:latin typeface="Arial"/>
                <a:cs typeface="Arial"/>
              </a:rPr>
              <a:t>corporation</a:t>
            </a:r>
            <a:r>
              <a:rPr sz="1400" spc="-45" dirty="0">
                <a:latin typeface="Arial"/>
                <a:cs typeface="Arial"/>
              </a:rPr>
              <a:t> </a:t>
            </a:r>
            <a:r>
              <a:rPr sz="1400" dirty="0">
                <a:latin typeface="Arial"/>
                <a:cs typeface="Arial"/>
              </a:rPr>
              <a:t>ahead</a:t>
            </a:r>
            <a:r>
              <a:rPr sz="1400" spc="-35" dirty="0">
                <a:latin typeface="Arial"/>
                <a:cs typeface="Arial"/>
              </a:rPr>
              <a:t> </a:t>
            </a:r>
            <a:r>
              <a:rPr sz="1400" dirty="0">
                <a:latin typeface="Arial"/>
                <a:cs typeface="Arial"/>
              </a:rPr>
              <a:t>of</a:t>
            </a:r>
            <a:r>
              <a:rPr sz="1400" spc="-15" dirty="0">
                <a:latin typeface="Arial"/>
                <a:cs typeface="Arial"/>
              </a:rPr>
              <a:t> </a:t>
            </a:r>
            <a:r>
              <a:rPr sz="1400" dirty="0">
                <a:latin typeface="Arial"/>
                <a:cs typeface="Arial"/>
              </a:rPr>
              <a:t>their</a:t>
            </a:r>
            <a:r>
              <a:rPr sz="1400" spc="-20" dirty="0">
                <a:latin typeface="Arial"/>
                <a:cs typeface="Arial"/>
              </a:rPr>
              <a:t> </a:t>
            </a:r>
            <a:r>
              <a:rPr sz="1400" dirty="0">
                <a:latin typeface="Arial"/>
                <a:cs typeface="Arial"/>
              </a:rPr>
              <a:t>personal</a:t>
            </a:r>
            <a:r>
              <a:rPr sz="1400" spc="-45" dirty="0">
                <a:latin typeface="Arial"/>
                <a:cs typeface="Arial"/>
              </a:rPr>
              <a:t> </a:t>
            </a:r>
            <a:r>
              <a:rPr sz="1400" spc="-10" dirty="0">
                <a:latin typeface="Arial"/>
                <a:cs typeface="Arial"/>
              </a:rPr>
              <a:t>gain.</a:t>
            </a:r>
            <a:endParaRPr sz="1400">
              <a:latin typeface="Arial"/>
              <a:cs typeface="Arial"/>
            </a:endParaRPr>
          </a:p>
          <a:p>
            <a:pPr marL="12700">
              <a:lnSpc>
                <a:spcPts val="1600"/>
              </a:lnSpc>
              <a:spcBef>
                <a:spcPts val="810"/>
              </a:spcBef>
            </a:pPr>
            <a:r>
              <a:rPr sz="1400" b="1" dirty="0">
                <a:latin typeface="Arial"/>
                <a:cs typeface="Arial"/>
              </a:rPr>
              <a:t>Duty</a:t>
            </a:r>
            <a:r>
              <a:rPr sz="1400" b="1" spc="-15" dirty="0">
                <a:latin typeface="Arial"/>
                <a:cs typeface="Arial"/>
              </a:rPr>
              <a:t> </a:t>
            </a:r>
            <a:r>
              <a:rPr sz="1400" b="1" dirty="0">
                <a:latin typeface="Arial"/>
                <a:cs typeface="Arial"/>
              </a:rPr>
              <a:t>of</a:t>
            </a:r>
            <a:r>
              <a:rPr sz="1400" b="1" spc="-20" dirty="0">
                <a:latin typeface="Arial"/>
                <a:cs typeface="Arial"/>
              </a:rPr>
              <a:t> </a:t>
            </a:r>
            <a:r>
              <a:rPr sz="1400" b="1" spc="-10" dirty="0">
                <a:latin typeface="Arial"/>
                <a:cs typeface="Arial"/>
              </a:rPr>
              <a:t>Obedience</a:t>
            </a:r>
            <a:endParaRPr sz="1400">
              <a:latin typeface="Arial"/>
              <a:cs typeface="Arial"/>
            </a:endParaRPr>
          </a:p>
          <a:p>
            <a:pPr marL="12700" marR="5080">
              <a:lnSpc>
                <a:spcPts val="1510"/>
              </a:lnSpc>
              <a:spcBef>
                <a:spcPts val="110"/>
              </a:spcBef>
            </a:pPr>
            <a:r>
              <a:rPr sz="1400" dirty="0">
                <a:latin typeface="Arial"/>
                <a:cs typeface="Arial"/>
              </a:rPr>
              <a:t>Directors</a:t>
            </a:r>
            <a:r>
              <a:rPr sz="1400" spc="-50" dirty="0">
                <a:latin typeface="Arial"/>
                <a:cs typeface="Arial"/>
              </a:rPr>
              <a:t> </a:t>
            </a:r>
            <a:r>
              <a:rPr sz="1400" dirty="0">
                <a:latin typeface="Arial"/>
                <a:cs typeface="Arial"/>
              </a:rPr>
              <a:t>must:</a:t>
            </a:r>
            <a:r>
              <a:rPr sz="1400" spc="365" dirty="0">
                <a:latin typeface="Arial"/>
                <a:cs typeface="Arial"/>
              </a:rPr>
              <a:t> </a:t>
            </a:r>
            <a:r>
              <a:rPr sz="1400" dirty="0">
                <a:latin typeface="Arial"/>
                <a:cs typeface="Arial"/>
              </a:rPr>
              <a:t>(a)</a:t>
            </a:r>
            <a:r>
              <a:rPr sz="1400" spc="-30" dirty="0">
                <a:latin typeface="Arial"/>
                <a:cs typeface="Arial"/>
              </a:rPr>
              <a:t> </a:t>
            </a:r>
            <a:r>
              <a:rPr sz="1400" dirty="0">
                <a:latin typeface="Arial"/>
                <a:cs typeface="Arial"/>
              </a:rPr>
              <a:t>carry</a:t>
            </a:r>
            <a:r>
              <a:rPr sz="1400" spc="-40" dirty="0">
                <a:latin typeface="Arial"/>
                <a:cs typeface="Arial"/>
              </a:rPr>
              <a:t> </a:t>
            </a:r>
            <a:r>
              <a:rPr sz="1400" dirty="0">
                <a:latin typeface="Arial"/>
                <a:cs typeface="Arial"/>
              </a:rPr>
              <a:t>out</a:t>
            </a:r>
            <a:r>
              <a:rPr sz="1400" spc="-15" dirty="0">
                <a:latin typeface="Arial"/>
                <a:cs typeface="Arial"/>
              </a:rPr>
              <a:t> </a:t>
            </a:r>
            <a:r>
              <a:rPr sz="1400" dirty="0">
                <a:latin typeface="Arial"/>
                <a:cs typeface="Arial"/>
              </a:rPr>
              <a:t>the</a:t>
            </a:r>
            <a:r>
              <a:rPr sz="1400" spc="-15" dirty="0">
                <a:latin typeface="Arial"/>
                <a:cs typeface="Arial"/>
              </a:rPr>
              <a:t> </a:t>
            </a:r>
            <a:r>
              <a:rPr sz="1400" dirty="0">
                <a:latin typeface="Arial"/>
                <a:cs typeface="Arial"/>
              </a:rPr>
              <a:t>purposes</a:t>
            </a:r>
            <a:r>
              <a:rPr sz="1400" spc="-45" dirty="0">
                <a:latin typeface="Arial"/>
                <a:cs typeface="Arial"/>
              </a:rPr>
              <a:t> </a:t>
            </a:r>
            <a:r>
              <a:rPr sz="1400" dirty="0">
                <a:latin typeface="Arial"/>
                <a:cs typeface="Arial"/>
              </a:rPr>
              <a:t>of the</a:t>
            </a:r>
            <a:r>
              <a:rPr sz="1400" spc="-30" dirty="0">
                <a:latin typeface="Arial"/>
                <a:cs typeface="Arial"/>
              </a:rPr>
              <a:t> </a:t>
            </a:r>
            <a:r>
              <a:rPr sz="1400" dirty="0">
                <a:latin typeface="Arial"/>
                <a:cs typeface="Arial"/>
              </a:rPr>
              <a:t>organization</a:t>
            </a:r>
            <a:r>
              <a:rPr sz="1400" spc="-45" dirty="0">
                <a:latin typeface="Arial"/>
                <a:cs typeface="Arial"/>
              </a:rPr>
              <a:t> </a:t>
            </a:r>
            <a:r>
              <a:rPr sz="1400" dirty="0">
                <a:latin typeface="Arial"/>
                <a:cs typeface="Arial"/>
              </a:rPr>
              <a:t>as</a:t>
            </a:r>
            <a:r>
              <a:rPr sz="1400" spc="-15" dirty="0">
                <a:latin typeface="Arial"/>
                <a:cs typeface="Arial"/>
              </a:rPr>
              <a:t> </a:t>
            </a:r>
            <a:r>
              <a:rPr sz="1400" dirty="0">
                <a:latin typeface="Arial"/>
                <a:cs typeface="Arial"/>
              </a:rPr>
              <a:t>expressed</a:t>
            </a:r>
            <a:r>
              <a:rPr sz="1400" spc="-25" dirty="0">
                <a:latin typeface="Arial"/>
                <a:cs typeface="Arial"/>
              </a:rPr>
              <a:t> </a:t>
            </a:r>
            <a:r>
              <a:rPr sz="1400" dirty="0">
                <a:latin typeface="Arial"/>
                <a:cs typeface="Arial"/>
              </a:rPr>
              <a:t>in</a:t>
            </a:r>
            <a:r>
              <a:rPr sz="1400" spc="-10" dirty="0">
                <a:latin typeface="Arial"/>
                <a:cs typeface="Arial"/>
              </a:rPr>
              <a:t> the</a:t>
            </a:r>
            <a:r>
              <a:rPr sz="1400" spc="-105" dirty="0">
                <a:latin typeface="Arial"/>
                <a:cs typeface="Arial"/>
              </a:rPr>
              <a:t> </a:t>
            </a:r>
            <a:r>
              <a:rPr sz="1400" dirty="0">
                <a:latin typeface="Arial"/>
                <a:cs typeface="Arial"/>
              </a:rPr>
              <a:t>Articles</a:t>
            </a:r>
            <a:r>
              <a:rPr sz="1400" spc="-30" dirty="0">
                <a:latin typeface="Arial"/>
                <a:cs typeface="Arial"/>
              </a:rPr>
              <a:t> </a:t>
            </a:r>
            <a:r>
              <a:rPr sz="1400" dirty="0">
                <a:latin typeface="Arial"/>
                <a:cs typeface="Arial"/>
              </a:rPr>
              <a:t>of</a:t>
            </a:r>
            <a:r>
              <a:rPr sz="1400" spc="-15" dirty="0">
                <a:latin typeface="Arial"/>
                <a:cs typeface="Arial"/>
              </a:rPr>
              <a:t> </a:t>
            </a:r>
            <a:r>
              <a:rPr sz="1400" spc="-10" dirty="0">
                <a:latin typeface="Arial"/>
                <a:cs typeface="Arial"/>
              </a:rPr>
              <a:t>Incorporation</a:t>
            </a:r>
            <a:r>
              <a:rPr sz="1400" spc="-45" dirty="0">
                <a:latin typeface="Arial"/>
                <a:cs typeface="Arial"/>
              </a:rPr>
              <a:t> </a:t>
            </a:r>
            <a:r>
              <a:rPr sz="1400" dirty="0">
                <a:latin typeface="Arial"/>
                <a:cs typeface="Arial"/>
              </a:rPr>
              <a:t>or</a:t>
            </a:r>
            <a:r>
              <a:rPr sz="1400" spc="-5" dirty="0">
                <a:latin typeface="Arial"/>
                <a:cs typeface="Arial"/>
              </a:rPr>
              <a:t> </a:t>
            </a:r>
            <a:r>
              <a:rPr sz="1400" spc="-10" dirty="0">
                <a:latin typeface="Arial"/>
                <a:cs typeface="Arial"/>
              </a:rPr>
              <a:t>organizing</a:t>
            </a:r>
            <a:r>
              <a:rPr sz="1400" spc="500" dirty="0">
                <a:latin typeface="Arial"/>
                <a:cs typeface="Arial"/>
              </a:rPr>
              <a:t>  </a:t>
            </a:r>
            <a:r>
              <a:rPr sz="1400" dirty="0">
                <a:latin typeface="Arial"/>
                <a:cs typeface="Arial"/>
              </a:rPr>
              <a:t>documents,</a:t>
            </a:r>
            <a:r>
              <a:rPr sz="1400" spc="-65" dirty="0">
                <a:latin typeface="Arial"/>
                <a:cs typeface="Arial"/>
              </a:rPr>
              <a:t> </a:t>
            </a:r>
            <a:r>
              <a:rPr sz="1400" dirty="0">
                <a:latin typeface="Arial"/>
                <a:cs typeface="Arial"/>
              </a:rPr>
              <a:t>(b)</a:t>
            </a:r>
            <a:r>
              <a:rPr sz="1400" spc="-30" dirty="0">
                <a:latin typeface="Arial"/>
                <a:cs typeface="Arial"/>
              </a:rPr>
              <a:t> </a:t>
            </a:r>
            <a:r>
              <a:rPr sz="1400" dirty="0">
                <a:latin typeface="Arial"/>
                <a:cs typeface="Arial"/>
              </a:rPr>
              <a:t>not</a:t>
            </a:r>
            <a:r>
              <a:rPr sz="1400" spc="-25" dirty="0">
                <a:latin typeface="Arial"/>
                <a:cs typeface="Arial"/>
              </a:rPr>
              <a:t> </a:t>
            </a:r>
            <a:r>
              <a:rPr sz="1400" dirty="0">
                <a:latin typeface="Arial"/>
                <a:cs typeface="Arial"/>
              </a:rPr>
              <a:t>deviate</a:t>
            </a:r>
            <a:r>
              <a:rPr sz="1400" spc="-35" dirty="0">
                <a:latin typeface="Arial"/>
                <a:cs typeface="Arial"/>
              </a:rPr>
              <a:t> </a:t>
            </a:r>
            <a:r>
              <a:rPr sz="1400" dirty="0">
                <a:latin typeface="Arial"/>
                <a:cs typeface="Arial"/>
              </a:rPr>
              <a:t>in</a:t>
            </a:r>
            <a:r>
              <a:rPr sz="1400" spc="-20" dirty="0">
                <a:latin typeface="Arial"/>
                <a:cs typeface="Arial"/>
              </a:rPr>
              <a:t> </a:t>
            </a:r>
            <a:r>
              <a:rPr sz="1400" dirty="0">
                <a:latin typeface="Arial"/>
                <a:cs typeface="Arial"/>
              </a:rPr>
              <a:t>any</a:t>
            </a:r>
            <a:r>
              <a:rPr sz="1400" spc="-30" dirty="0">
                <a:latin typeface="Arial"/>
                <a:cs typeface="Arial"/>
              </a:rPr>
              <a:t> </a:t>
            </a:r>
            <a:r>
              <a:rPr sz="1400" dirty="0">
                <a:latin typeface="Arial"/>
                <a:cs typeface="Arial"/>
              </a:rPr>
              <a:t>substantial</a:t>
            </a:r>
            <a:r>
              <a:rPr sz="1400" spc="-40" dirty="0">
                <a:latin typeface="Arial"/>
                <a:cs typeface="Arial"/>
              </a:rPr>
              <a:t> </a:t>
            </a:r>
            <a:r>
              <a:rPr sz="1400" dirty="0">
                <a:latin typeface="Arial"/>
                <a:cs typeface="Arial"/>
              </a:rPr>
              <a:t>way</a:t>
            </a:r>
            <a:r>
              <a:rPr sz="1400" spc="-20" dirty="0">
                <a:latin typeface="Arial"/>
                <a:cs typeface="Arial"/>
              </a:rPr>
              <a:t> </a:t>
            </a:r>
            <a:r>
              <a:rPr sz="1400" dirty="0">
                <a:latin typeface="Arial"/>
                <a:cs typeface="Arial"/>
              </a:rPr>
              <a:t>from</a:t>
            </a:r>
            <a:r>
              <a:rPr sz="1400" spc="-35"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duty</a:t>
            </a:r>
            <a:r>
              <a:rPr sz="1400" spc="-40"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fulfill</a:t>
            </a:r>
            <a:r>
              <a:rPr sz="1400" spc="-40"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particular</a:t>
            </a:r>
            <a:r>
              <a:rPr sz="1400" spc="-55" dirty="0">
                <a:latin typeface="Arial"/>
                <a:cs typeface="Arial"/>
              </a:rPr>
              <a:t> </a:t>
            </a:r>
            <a:r>
              <a:rPr sz="1400" dirty="0">
                <a:latin typeface="Arial"/>
                <a:cs typeface="Arial"/>
              </a:rPr>
              <a:t>purposes</a:t>
            </a:r>
            <a:r>
              <a:rPr sz="1400" spc="-50" dirty="0">
                <a:latin typeface="Arial"/>
                <a:cs typeface="Arial"/>
              </a:rPr>
              <a:t> </a:t>
            </a:r>
            <a:r>
              <a:rPr sz="1400" dirty="0">
                <a:latin typeface="Arial"/>
                <a:cs typeface="Arial"/>
              </a:rPr>
              <a:t>for</a:t>
            </a:r>
            <a:r>
              <a:rPr sz="1400" spc="-35" dirty="0">
                <a:latin typeface="Arial"/>
                <a:cs typeface="Arial"/>
              </a:rPr>
              <a:t> </a:t>
            </a:r>
            <a:r>
              <a:rPr sz="1400" dirty="0">
                <a:latin typeface="Arial"/>
                <a:cs typeface="Arial"/>
              </a:rPr>
              <a:t>which</a:t>
            </a:r>
            <a:r>
              <a:rPr sz="1400" spc="-20"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organization</a:t>
            </a:r>
            <a:r>
              <a:rPr sz="1400" spc="-15" dirty="0">
                <a:latin typeface="Arial"/>
                <a:cs typeface="Arial"/>
              </a:rPr>
              <a:t> </a:t>
            </a:r>
            <a:r>
              <a:rPr sz="1400" spc="-25" dirty="0">
                <a:latin typeface="Arial"/>
                <a:cs typeface="Arial"/>
              </a:rPr>
              <a:t>was </a:t>
            </a:r>
            <a:r>
              <a:rPr sz="1400" dirty="0">
                <a:latin typeface="Arial"/>
                <a:cs typeface="Arial"/>
              </a:rPr>
              <a:t>created,</a:t>
            </a:r>
            <a:r>
              <a:rPr sz="1400" spc="-50" dirty="0">
                <a:latin typeface="Arial"/>
                <a:cs typeface="Arial"/>
              </a:rPr>
              <a:t> </a:t>
            </a:r>
            <a:r>
              <a:rPr sz="1400" dirty="0">
                <a:latin typeface="Arial"/>
                <a:cs typeface="Arial"/>
              </a:rPr>
              <a:t>(c)</a:t>
            </a:r>
            <a:r>
              <a:rPr sz="1400" spc="-25" dirty="0">
                <a:latin typeface="Arial"/>
                <a:cs typeface="Arial"/>
              </a:rPr>
              <a:t> </a:t>
            </a:r>
            <a:r>
              <a:rPr sz="1400" dirty="0">
                <a:latin typeface="Arial"/>
                <a:cs typeface="Arial"/>
              </a:rPr>
              <a:t>obey</a:t>
            </a:r>
            <a:r>
              <a:rPr sz="1400" spc="-30" dirty="0">
                <a:latin typeface="Arial"/>
                <a:cs typeface="Arial"/>
              </a:rPr>
              <a:t> </a:t>
            </a:r>
            <a:r>
              <a:rPr sz="1400" dirty="0">
                <a:latin typeface="Arial"/>
                <a:cs typeface="Arial"/>
              </a:rPr>
              <a:t>applicable</a:t>
            </a:r>
            <a:r>
              <a:rPr sz="1400" spc="-50" dirty="0">
                <a:latin typeface="Arial"/>
                <a:cs typeface="Arial"/>
              </a:rPr>
              <a:t> </a:t>
            </a:r>
            <a:r>
              <a:rPr sz="1400" dirty="0">
                <a:latin typeface="Arial"/>
                <a:cs typeface="Arial"/>
              </a:rPr>
              <a:t>laws,</a:t>
            </a:r>
            <a:r>
              <a:rPr sz="1400" spc="-15"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(d)</a:t>
            </a:r>
            <a:r>
              <a:rPr sz="1400" spc="-25" dirty="0">
                <a:latin typeface="Arial"/>
                <a:cs typeface="Arial"/>
              </a:rPr>
              <a:t> </a:t>
            </a:r>
            <a:r>
              <a:rPr sz="1400" dirty="0">
                <a:latin typeface="Arial"/>
                <a:cs typeface="Arial"/>
              </a:rPr>
              <a:t>per</a:t>
            </a:r>
            <a:r>
              <a:rPr sz="1400" spc="-30" dirty="0">
                <a:latin typeface="Arial"/>
                <a:cs typeface="Arial"/>
              </a:rPr>
              <a:t> </a:t>
            </a:r>
            <a:r>
              <a:rPr sz="1400" dirty="0">
                <a:latin typeface="Arial"/>
                <a:cs typeface="Arial"/>
              </a:rPr>
              <a:t>Colorado</a:t>
            </a:r>
            <a:r>
              <a:rPr sz="1400" spc="-25" dirty="0">
                <a:latin typeface="Arial"/>
                <a:cs typeface="Arial"/>
              </a:rPr>
              <a:t> </a:t>
            </a:r>
            <a:r>
              <a:rPr sz="1400" dirty="0">
                <a:latin typeface="Arial"/>
                <a:cs typeface="Arial"/>
              </a:rPr>
              <a:t>Regulatory</a:t>
            </a:r>
            <a:r>
              <a:rPr sz="1400" spc="-50" dirty="0">
                <a:latin typeface="Arial"/>
                <a:cs typeface="Arial"/>
              </a:rPr>
              <a:t> </a:t>
            </a:r>
            <a:r>
              <a:rPr sz="1400" dirty="0">
                <a:latin typeface="Arial"/>
                <a:cs typeface="Arial"/>
              </a:rPr>
              <a:t>Statute</a:t>
            </a:r>
            <a:r>
              <a:rPr sz="1400" spc="-50" dirty="0">
                <a:latin typeface="Arial"/>
                <a:cs typeface="Arial"/>
              </a:rPr>
              <a:t> </a:t>
            </a:r>
            <a:r>
              <a:rPr sz="1400" dirty="0">
                <a:latin typeface="Arial"/>
                <a:cs typeface="Arial"/>
              </a:rPr>
              <a:t>7-</a:t>
            </a:r>
            <a:r>
              <a:rPr sz="1400" spc="-10" dirty="0">
                <a:latin typeface="Arial"/>
                <a:cs typeface="Arial"/>
              </a:rPr>
              <a:t>122-</a:t>
            </a:r>
            <a:r>
              <a:rPr sz="1400" dirty="0">
                <a:latin typeface="Arial"/>
                <a:cs typeface="Arial"/>
              </a:rPr>
              <a:t>104</a:t>
            </a:r>
            <a:r>
              <a:rPr sz="1400" spc="-50"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7-</a:t>
            </a:r>
            <a:r>
              <a:rPr sz="1400" spc="-10" dirty="0">
                <a:latin typeface="Arial"/>
                <a:cs typeface="Arial"/>
              </a:rPr>
              <a:t>123-</a:t>
            </a:r>
            <a:r>
              <a:rPr sz="1400" dirty="0">
                <a:latin typeface="Arial"/>
                <a:cs typeface="Arial"/>
              </a:rPr>
              <a:t>104,</a:t>
            </a:r>
            <a:r>
              <a:rPr sz="1400" spc="-45" dirty="0">
                <a:latin typeface="Arial"/>
                <a:cs typeface="Arial"/>
              </a:rPr>
              <a:t> </a:t>
            </a:r>
            <a:r>
              <a:rPr sz="1400" dirty="0">
                <a:latin typeface="Arial"/>
                <a:cs typeface="Arial"/>
              </a:rPr>
              <a:t>all</a:t>
            </a:r>
            <a:r>
              <a:rPr sz="1400" spc="-15" dirty="0">
                <a:latin typeface="Arial"/>
                <a:cs typeface="Arial"/>
              </a:rPr>
              <a:t> </a:t>
            </a:r>
            <a:r>
              <a:rPr sz="1400" dirty="0">
                <a:latin typeface="Arial"/>
                <a:cs typeface="Arial"/>
              </a:rPr>
              <a:t>persons</a:t>
            </a:r>
            <a:r>
              <a:rPr sz="1400" spc="-55" dirty="0">
                <a:latin typeface="Arial"/>
                <a:cs typeface="Arial"/>
              </a:rPr>
              <a:t> </a:t>
            </a:r>
            <a:r>
              <a:rPr sz="1400" dirty="0">
                <a:latin typeface="Arial"/>
                <a:cs typeface="Arial"/>
              </a:rPr>
              <a:t>purporting</a:t>
            </a:r>
            <a:r>
              <a:rPr sz="1400" spc="-50" dirty="0">
                <a:latin typeface="Arial"/>
                <a:cs typeface="Arial"/>
              </a:rPr>
              <a:t> </a:t>
            </a:r>
            <a:r>
              <a:rPr sz="1400" dirty="0">
                <a:latin typeface="Arial"/>
                <a:cs typeface="Arial"/>
              </a:rPr>
              <a:t>to</a:t>
            </a:r>
            <a:r>
              <a:rPr sz="1400" spc="-25" dirty="0">
                <a:latin typeface="Arial"/>
                <a:cs typeface="Arial"/>
              </a:rPr>
              <a:t> act</a:t>
            </a:r>
            <a:r>
              <a:rPr sz="1400" spc="500" dirty="0">
                <a:latin typeface="Arial"/>
                <a:cs typeface="Arial"/>
              </a:rPr>
              <a:t> </a:t>
            </a:r>
            <a:r>
              <a:rPr sz="1400" dirty="0">
                <a:latin typeface="Arial"/>
                <a:cs typeface="Arial"/>
              </a:rPr>
              <a:t>as</a:t>
            </a:r>
            <a:r>
              <a:rPr sz="1400" spc="-25" dirty="0">
                <a:latin typeface="Arial"/>
                <a:cs typeface="Arial"/>
              </a:rPr>
              <a:t> </a:t>
            </a:r>
            <a:r>
              <a:rPr sz="1400" dirty="0">
                <a:latin typeface="Arial"/>
                <a:cs typeface="Arial"/>
              </a:rPr>
              <a:t>or</a:t>
            </a:r>
            <a:r>
              <a:rPr sz="1400" spc="-15" dirty="0">
                <a:latin typeface="Arial"/>
                <a:cs typeface="Arial"/>
              </a:rPr>
              <a:t> </a:t>
            </a:r>
            <a:r>
              <a:rPr sz="1400" dirty="0">
                <a:latin typeface="Arial"/>
                <a:cs typeface="Arial"/>
              </a:rPr>
              <a:t>on</a:t>
            </a:r>
            <a:r>
              <a:rPr sz="1400" spc="-30" dirty="0">
                <a:latin typeface="Arial"/>
                <a:cs typeface="Arial"/>
              </a:rPr>
              <a:t> </a:t>
            </a:r>
            <a:r>
              <a:rPr sz="1400" dirty="0">
                <a:latin typeface="Arial"/>
                <a:cs typeface="Arial"/>
              </a:rPr>
              <a:t>behalf</a:t>
            </a:r>
            <a:r>
              <a:rPr sz="1400" spc="-35" dirty="0">
                <a:latin typeface="Arial"/>
                <a:cs typeface="Arial"/>
              </a:rPr>
              <a:t> </a:t>
            </a:r>
            <a:r>
              <a:rPr sz="1400" dirty="0">
                <a:latin typeface="Arial"/>
                <a:cs typeface="Arial"/>
              </a:rPr>
              <a:t>of</a:t>
            </a:r>
            <a:r>
              <a:rPr sz="1400" spc="-20" dirty="0">
                <a:latin typeface="Arial"/>
                <a:cs typeface="Arial"/>
              </a:rPr>
              <a:t> </a:t>
            </a:r>
            <a:r>
              <a:rPr sz="1400" dirty="0">
                <a:latin typeface="Arial"/>
                <a:cs typeface="Arial"/>
              </a:rPr>
              <a:t>a</a:t>
            </a:r>
            <a:r>
              <a:rPr sz="1400" spc="-20" dirty="0">
                <a:latin typeface="Arial"/>
                <a:cs typeface="Arial"/>
              </a:rPr>
              <a:t> </a:t>
            </a:r>
            <a:r>
              <a:rPr sz="1400" dirty="0">
                <a:latin typeface="Arial"/>
                <a:cs typeface="Arial"/>
              </a:rPr>
              <a:t>nonprofit</a:t>
            </a:r>
            <a:r>
              <a:rPr sz="1400" spc="-50" dirty="0">
                <a:latin typeface="Arial"/>
                <a:cs typeface="Arial"/>
              </a:rPr>
              <a:t> </a:t>
            </a:r>
            <a:r>
              <a:rPr sz="1400" dirty="0">
                <a:latin typeface="Arial"/>
                <a:cs typeface="Arial"/>
              </a:rPr>
              <a:t>corporation</a:t>
            </a:r>
            <a:r>
              <a:rPr sz="1400" spc="-50" dirty="0">
                <a:latin typeface="Arial"/>
                <a:cs typeface="Arial"/>
              </a:rPr>
              <a:t> </a:t>
            </a:r>
            <a:r>
              <a:rPr sz="1400" dirty="0">
                <a:latin typeface="Arial"/>
                <a:cs typeface="Arial"/>
              </a:rPr>
              <a:t>without</a:t>
            </a:r>
            <a:r>
              <a:rPr sz="1400" spc="-25" dirty="0">
                <a:latin typeface="Arial"/>
                <a:cs typeface="Arial"/>
              </a:rPr>
              <a:t> </a:t>
            </a:r>
            <a:r>
              <a:rPr sz="1400" dirty="0">
                <a:latin typeface="Arial"/>
                <a:cs typeface="Arial"/>
              </a:rPr>
              <a:t>authority</a:t>
            </a:r>
            <a:r>
              <a:rPr sz="1400" spc="-55" dirty="0">
                <a:latin typeface="Arial"/>
                <a:cs typeface="Arial"/>
              </a:rPr>
              <a:t> </a:t>
            </a:r>
            <a:r>
              <a:rPr sz="1400" dirty="0">
                <a:latin typeface="Arial"/>
                <a:cs typeface="Arial"/>
              </a:rPr>
              <a:t>to</a:t>
            </a:r>
            <a:r>
              <a:rPr sz="1400" spc="-25" dirty="0">
                <a:latin typeface="Arial"/>
                <a:cs typeface="Arial"/>
              </a:rPr>
              <a:t> </a:t>
            </a:r>
            <a:r>
              <a:rPr sz="1400" dirty="0">
                <a:latin typeface="Arial"/>
                <a:cs typeface="Arial"/>
              </a:rPr>
              <a:t>do</a:t>
            </a:r>
            <a:r>
              <a:rPr sz="1400" spc="-20" dirty="0">
                <a:latin typeface="Arial"/>
                <a:cs typeface="Arial"/>
              </a:rPr>
              <a:t> </a:t>
            </a:r>
            <a:r>
              <a:rPr sz="1400" dirty="0">
                <a:latin typeface="Arial"/>
                <a:cs typeface="Arial"/>
              </a:rPr>
              <a:t>so</a:t>
            </a:r>
            <a:r>
              <a:rPr sz="1400" spc="-25"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without</a:t>
            </a:r>
            <a:r>
              <a:rPr sz="1400" spc="-25" dirty="0">
                <a:latin typeface="Arial"/>
                <a:cs typeface="Arial"/>
              </a:rPr>
              <a:t> </a:t>
            </a:r>
            <a:r>
              <a:rPr sz="1400" dirty="0">
                <a:latin typeface="Arial"/>
                <a:cs typeface="Arial"/>
              </a:rPr>
              <a:t>good</a:t>
            </a:r>
            <a:r>
              <a:rPr sz="1400" spc="-25" dirty="0">
                <a:latin typeface="Arial"/>
                <a:cs typeface="Arial"/>
              </a:rPr>
              <a:t> </a:t>
            </a:r>
            <a:r>
              <a:rPr sz="1400" dirty="0">
                <a:latin typeface="Arial"/>
                <a:cs typeface="Arial"/>
              </a:rPr>
              <a:t>faith</a:t>
            </a:r>
            <a:r>
              <a:rPr sz="1400" spc="-35" dirty="0">
                <a:latin typeface="Arial"/>
                <a:cs typeface="Arial"/>
              </a:rPr>
              <a:t> </a:t>
            </a:r>
            <a:r>
              <a:rPr sz="1400" dirty="0">
                <a:latin typeface="Arial"/>
                <a:cs typeface="Arial"/>
              </a:rPr>
              <a:t>believe</a:t>
            </a:r>
            <a:r>
              <a:rPr sz="1400" spc="-20" dirty="0">
                <a:latin typeface="Arial"/>
                <a:cs typeface="Arial"/>
              </a:rPr>
              <a:t> </a:t>
            </a:r>
            <a:r>
              <a:rPr sz="1400" dirty="0">
                <a:latin typeface="Arial"/>
                <a:cs typeface="Arial"/>
              </a:rPr>
              <a:t>that</a:t>
            </a:r>
            <a:r>
              <a:rPr sz="1400" spc="-35" dirty="0">
                <a:latin typeface="Arial"/>
                <a:cs typeface="Arial"/>
              </a:rPr>
              <a:t> </a:t>
            </a:r>
            <a:r>
              <a:rPr sz="1400" dirty="0">
                <a:latin typeface="Arial"/>
                <a:cs typeface="Arial"/>
              </a:rPr>
              <a:t>they</a:t>
            </a:r>
            <a:r>
              <a:rPr sz="1400" spc="-30" dirty="0">
                <a:latin typeface="Arial"/>
                <a:cs typeface="Arial"/>
              </a:rPr>
              <a:t> </a:t>
            </a:r>
            <a:r>
              <a:rPr sz="1400" dirty="0">
                <a:latin typeface="Arial"/>
                <a:cs typeface="Arial"/>
              </a:rPr>
              <a:t>have</a:t>
            </a:r>
            <a:r>
              <a:rPr sz="1400" spc="-20" dirty="0">
                <a:latin typeface="Arial"/>
                <a:cs typeface="Arial"/>
              </a:rPr>
              <a:t> </a:t>
            </a:r>
            <a:r>
              <a:rPr sz="1400" dirty="0">
                <a:latin typeface="Arial"/>
                <a:cs typeface="Arial"/>
              </a:rPr>
              <a:t>such</a:t>
            </a:r>
            <a:r>
              <a:rPr sz="1400" spc="-35" dirty="0">
                <a:latin typeface="Arial"/>
                <a:cs typeface="Arial"/>
              </a:rPr>
              <a:t> </a:t>
            </a:r>
            <a:r>
              <a:rPr sz="1400" dirty="0">
                <a:latin typeface="Arial"/>
                <a:cs typeface="Arial"/>
              </a:rPr>
              <a:t>authority</a:t>
            </a:r>
            <a:r>
              <a:rPr sz="1400" spc="-45" dirty="0">
                <a:latin typeface="Arial"/>
                <a:cs typeface="Arial"/>
              </a:rPr>
              <a:t> </a:t>
            </a:r>
            <a:r>
              <a:rPr sz="1400" spc="-10" dirty="0">
                <a:latin typeface="Arial"/>
                <a:cs typeface="Arial"/>
              </a:rPr>
              <a:t>shall </a:t>
            </a:r>
            <a:r>
              <a:rPr sz="1400" dirty="0">
                <a:latin typeface="Arial"/>
                <a:cs typeface="Arial"/>
              </a:rPr>
              <a:t>be</a:t>
            </a:r>
            <a:r>
              <a:rPr sz="1400" spc="-40" dirty="0">
                <a:latin typeface="Arial"/>
                <a:cs typeface="Arial"/>
              </a:rPr>
              <a:t> </a:t>
            </a:r>
            <a:r>
              <a:rPr sz="1400" dirty="0">
                <a:latin typeface="Arial"/>
                <a:cs typeface="Arial"/>
              </a:rPr>
              <a:t>jointly</a:t>
            </a:r>
            <a:r>
              <a:rPr sz="1400" spc="-20"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severally</a:t>
            </a:r>
            <a:r>
              <a:rPr sz="1400" spc="-30" dirty="0">
                <a:latin typeface="Arial"/>
                <a:cs typeface="Arial"/>
              </a:rPr>
              <a:t> </a:t>
            </a:r>
            <a:r>
              <a:rPr sz="1400" dirty="0">
                <a:latin typeface="Arial"/>
                <a:cs typeface="Arial"/>
              </a:rPr>
              <a:t>liable</a:t>
            </a:r>
            <a:r>
              <a:rPr sz="1400" spc="-20" dirty="0">
                <a:latin typeface="Arial"/>
                <a:cs typeface="Arial"/>
              </a:rPr>
              <a:t> </a:t>
            </a:r>
            <a:r>
              <a:rPr sz="1400" dirty="0">
                <a:latin typeface="Arial"/>
                <a:cs typeface="Arial"/>
              </a:rPr>
              <a:t>for</a:t>
            </a:r>
            <a:r>
              <a:rPr sz="1400" spc="-35" dirty="0">
                <a:latin typeface="Arial"/>
                <a:cs typeface="Arial"/>
              </a:rPr>
              <a:t> </a:t>
            </a:r>
            <a:r>
              <a:rPr sz="1400" dirty="0">
                <a:latin typeface="Arial"/>
                <a:cs typeface="Arial"/>
              </a:rPr>
              <a:t>all</a:t>
            </a:r>
            <a:r>
              <a:rPr sz="1400" spc="-15" dirty="0">
                <a:latin typeface="Arial"/>
                <a:cs typeface="Arial"/>
              </a:rPr>
              <a:t> </a:t>
            </a:r>
            <a:r>
              <a:rPr sz="1400" dirty="0">
                <a:latin typeface="Arial"/>
                <a:cs typeface="Arial"/>
              </a:rPr>
              <a:t>liabilities</a:t>
            </a:r>
            <a:r>
              <a:rPr sz="1400" spc="-35" dirty="0">
                <a:latin typeface="Arial"/>
                <a:cs typeface="Arial"/>
              </a:rPr>
              <a:t> </a:t>
            </a:r>
            <a:r>
              <a:rPr sz="1400" dirty="0">
                <a:latin typeface="Arial"/>
                <a:cs typeface="Arial"/>
              </a:rPr>
              <a:t>incurred</a:t>
            </a:r>
            <a:r>
              <a:rPr sz="1400" spc="-50" dirty="0">
                <a:latin typeface="Arial"/>
                <a:cs typeface="Arial"/>
              </a:rPr>
              <a:t> </a:t>
            </a:r>
            <a:r>
              <a:rPr sz="1400" dirty="0">
                <a:latin typeface="Arial"/>
                <a:cs typeface="Arial"/>
              </a:rPr>
              <a:t>or</a:t>
            </a:r>
            <a:r>
              <a:rPr sz="1400" spc="-20" dirty="0">
                <a:latin typeface="Arial"/>
                <a:cs typeface="Arial"/>
              </a:rPr>
              <a:t> </a:t>
            </a:r>
            <a:r>
              <a:rPr sz="1400" dirty="0">
                <a:latin typeface="Arial"/>
                <a:cs typeface="Arial"/>
              </a:rPr>
              <a:t>arising</a:t>
            </a:r>
            <a:r>
              <a:rPr sz="1400" spc="-35" dirty="0">
                <a:latin typeface="Arial"/>
                <a:cs typeface="Arial"/>
              </a:rPr>
              <a:t> </a:t>
            </a:r>
            <a:r>
              <a:rPr sz="1400" dirty="0">
                <a:latin typeface="Arial"/>
                <a:cs typeface="Arial"/>
              </a:rPr>
              <a:t>as</a:t>
            </a:r>
            <a:r>
              <a:rPr sz="1400" spc="-25" dirty="0">
                <a:latin typeface="Arial"/>
                <a:cs typeface="Arial"/>
              </a:rPr>
              <a:t> </a:t>
            </a:r>
            <a:r>
              <a:rPr sz="1400" dirty="0">
                <a:latin typeface="Arial"/>
                <a:cs typeface="Arial"/>
              </a:rPr>
              <a:t>a</a:t>
            </a:r>
            <a:r>
              <a:rPr sz="1400" spc="-15" dirty="0">
                <a:latin typeface="Arial"/>
                <a:cs typeface="Arial"/>
              </a:rPr>
              <a:t> </a:t>
            </a:r>
            <a:r>
              <a:rPr sz="1400" dirty="0">
                <a:latin typeface="Arial"/>
                <a:cs typeface="Arial"/>
              </a:rPr>
              <a:t>result</a:t>
            </a:r>
            <a:r>
              <a:rPr sz="1400" spc="-45" dirty="0">
                <a:latin typeface="Arial"/>
                <a:cs typeface="Arial"/>
              </a:rPr>
              <a:t> </a:t>
            </a:r>
            <a:r>
              <a:rPr sz="1400" spc="-10" dirty="0">
                <a:latin typeface="Arial"/>
                <a:cs typeface="Arial"/>
              </a:rPr>
              <a:t>thereof.</a:t>
            </a:r>
            <a:endParaRPr sz="1400">
              <a:latin typeface="Arial"/>
              <a:cs typeface="Arial"/>
            </a:endParaRPr>
          </a:p>
          <a:p>
            <a:pPr marL="12700">
              <a:lnSpc>
                <a:spcPts val="1595"/>
              </a:lnSpc>
              <a:spcBef>
                <a:spcPts val="815"/>
              </a:spcBef>
            </a:pPr>
            <a:r>
              <a:rPr sz="1400" b="1" dirty="0">
                <a:latin typeface="Arial"/>
                <a:cs typeface="Arial"/>
              </a:rPr>
              <a:t>General</a:t>
            </a:r>
            <a:r>
              <a:rPr sz="1400" b="1" spc="-45" dirty="0">
                <a:latin typeface="Arial"/>
                <a:cs typeface="Arial"/>
              </a:rPr>
              <a:t> </a:t>
            </a:r>
            <a:r>
              <a:rPr sz="1400" b="1" spc="-10" dirty="0">
                <a:latin typeface="Arial"/>
                <a:cs typeface="Arial"/>
              </a:rPr>
              <a:t>Expectations</a:t>
            </a:r>
            <a:endParaRPr sz="1400">
              <a:latin typeface="Arial"/>
              <a:cs typeface="Arial"/>
            </a:endParaRPr>
          </a:p>
          <a:p>
            <a:pPr marL="12700">
              <a:lnSpc>
                <a:spcPts val="1515"/>
              </a:lnSpc>
            </a:pPr>
            <a:r>
              <a:rPr sz="1400" dirty="0">
                <a:latin typeface="Arial"/>
                <a:cs typeface="Arial"/>
              </a:rPr>
              <a:t>Directors</a:t>
            </a:r>
            <a:r>
              <a:rPr sz="1400" spc="-45" dirty="0">
                <a:latin typeface="Arial"/>
                <a:cs typeface="Arial"/>
              </a:rPr>
              <a:t> </a:t>
            </a:r>
            <a:r>
              <a:rPr sz="1400" dirty="0">
                <a:latin typeface="Arial"/>
                <a:cs typeface="Arial"/>
              </a:rPr>
              <a:t>must:</a:t>
            </a:r>
            <a:r>
              <a:rPr sz="1400" spc="365" dirty="0">
                <a:latin typeface="Arial"/>
                <a:cs typeface="Arial"/>
              </a:rPr>
              <a:t> </a:t>
            </a:r>
            <a:r>
              <a:rPr sz="1400" dirty="0">
                <a:latin typeface="Arial"/>
                <a:cs typeface="Arial"/>
              </a:rPr>
              <a:t>(a)</a:t>
            </a:r>
            <a:r>
              <a:rPr sz="1400" spc="-40" dirty="0">
                <a:latin typeface="Arial"/>
                <a:cs typeface="Arial"/>
              </a:rPr>
              <a:t> </a:t>
            </a:r>
            <a:r>
              <a:rPr sz="1400" spc="-10" dirty="0">
                <a:latin typeface="Arial"/>
                <a:cs typeface="Arial"/>
              </a:rPr>
              <a:t>understand</a:t>
            </a:r>
            <a:r>
              <a:rPr sz="1400" spc="-65"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support</a:t>
            </a:r>
            <a:r>
              <a:rPr sz="1400" spc="-4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mission,</a:t>
            </a:r>
            <a:r>
              <a:rPr sz="1400" spc="-45" dirty="0">
                <a:latin typeface="Arial"/>
                <a:cs typeface="Arial"/>
              </a:rPr>
              <a:t> </a:t>
            </a:r>
            <a:r>
              <a:rPr sz="1400" dirty="0">
                <a:latin typeface="Arial"/>
                <a:cs typeface="Arial"/>
              </a:rPr>
              <a:t>(b)</a:t>
            </a:r>
            <a:r>
              <a:rPr sz="1400" spc="-25" dirty="0">
                <a:latin typeface="Arial"/>
                <a:cs typeface="Arial"/>
              </a:rPr>
              <a:t> </a:t>
            </a:r>
            <a:r>
              <a:rPr sz="1400" dirty="0">
                <a:latin typeface="Arial"/>
                <a:cs typeface="Arial"/>
              </a:rPr>
              <a:t>act</a:t>
            </a:r>
            <a:r>
              <a:rPr sz="1400" spc="-10" dirty="0">
                <a:latin typeface="Arial"/>
                <a:cs typeface="Arial"/>
              </a:rPr>
              <a:t> </a:t>
            </a:r>
            <a:r>
              <a:rPr sz="1400" dirty="0">
                <a:latin typeface="Arial"/>
                <a:cs typeface="Arial"/>
              </a:rPr>
              <a:t>in</a:t>
            </a:r>
            <a:r>
              <a:rPr sz="1400" spc="-10"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best</a:t>
            </a:r>
            <a:r>
              <a:rPr sz="1400" spc="-15" dirty="0">
                <a:latin typeface="Arial"/>
                <a:cs typeface="Arial"/>
              </a:rPr>
              <a:t> </a:t>
            </a:r>
            <a:r>
              <a:rPr sz="1400" dirty="0">
                <a:latin typeface="Arial"/>
                <a:cs typeface="Arial"/>
              </a:rPr>
              <a:t>interest</a:t>
            </a:r>
            <a:r>
              <a:rPr sz="1400" spc="-45" dirty="0">
                <a:latin typeface="Arial"/>
                <a:cs typeface="Arial"/>
              </a:rPr>
              <a:t> </a:t>
            </a:r>
            <a:r>
              <a:rPr sz="1400" dirty="0">
                <a:latin typeface="Arial"/>
                <a:cs typeface="Arial"/>
              </a:rPr>
              <a:t>of</a:t>
            </a:r>
            <a:r>
              <a:rPr sz="1400" spc="-20"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organization,</a:t>
            </a:r>
            <a:r>
              <a:rPr sz="1400" spc="-40" dirty="0">
                <a:latin typeface="Arial"/>
                <a:cs typeface="Arial"/>
              </a:rPr>
              <a:t> </a:t>
            </a:r>
            <a:r>
              <a:rPr sz="1400" dirty="0">
                <a:latin typeface="Arial"/>
                <a:cs typeface="Arial"/>
              </a:rPr>
              <a:t>(c)</a:t>
            </a:r>
            <a:r>
              <a:rPr sz="1400" spc="-20" dirty="0">
                <a:latin typeface="Arial"/>
                <a:cs typeface="Arial"/>
              </a:rPr>
              <a:t> </a:t>
            </a:r>
            <a:r>
              <a:rPr sz="1400" dirty="0">
                <a:latin typeface="Arial"/>
                <a:cs typeface="Arial"/>
              </a:rPr>
              <a:t>act</a:t>
            </a:r>
            <a:r>
              <a:rPr sz="1400" spc="-30" dirty="0">
                <a:latin typeface="Arial"/>
                <a:cs typeface="Arial"/>
              </a:rPr>
              <a:t> </a:t>
            </a:r>
            <a:r>
              <a:rPr sz="1400" spc="-10" dirty="0">
                <a:latin typeface="Arial"/>
                <a:cs typeface="Arial"/>
              </a:rPr>
              <a:t>prudently, seeking</a:t>
            </a:r>
            <a:endParaRPr sz="1400">
              <a:latin typeface="Arial"/>
              <a:cs typeface="Arial"/>
            </a:endParaRPr>
          </a:p>
          <a:p>
            <a:pPr marL="12700">
              <a:lnSpc>
                <a:spcPts val="1595"/>
              </a:lnSpc>
            </a:pPr>
            <a:r>
              <a:rPr sz="1400" dirty="0">
                <a:latin typeface="Arial"/>
                <a:cs typeface="Arial"/>
              </a:rPr>
              <a:t>adequate</a:t>
            </a:r>
            <a:r>
              <a:rPr sz="1400" spc="-55" dirty="0">
                <a:latin typeface="Arial"/>
                <a:cs typeface="Arial"/>
              </a:rPr>
              <a:t> </a:t>
            </a:r>
            <a:r>
              <a:rPr sz="1400" dirty="0">
                <a:latin typeface="Arial"/>
                <a:cs typeface="Arial"/>
              </a:rPr>
              <a:t>information</a:t>
            </a:r>
            <a:r>
              <a:rPr sz="1400" spc="-55" dirty="0">
                <a:latin typeface="Arial"/>
                <a:cs typeface="Arial"/>
              </a:rPr>
              <a:t> </a:t>
            </a:r>
            <a:r>
              <a:rPr sz="1400" dirty="0">
                <a:latin typeface="Arial"/>
                <a:cs typeface="Arial"/>
              </a:rPr>
              <a:t>on</a:t>
            </a:r>
            <a:r>
              <a:rPr sz="1400" spc="-30" dirty="0">
                <a:latin typeface="Arial"/>
                <a:cs typeface="Arial"/>
              </a:rPr>
              <a:t> </a:t>
            </a:r>
            <a:r>
              <a:rPr sz="1400" dirty="0">
                <a:latin typeface="Arial"/>
                <a:cs typeface="Arial"/>
              </a:rPr>
              <a:t>which</a:t>
            </a:r>
            <a:r>
              <a:rPr sz="1400" spc="-5"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base</a:t>
            </a:r>
            <a:r>
              <a:rPr sz="1400" spc="-40" dirty="0">
                <a:latin typeface="Arial"/>
                <a:cs typeface="Arial"/>
              </a:rPr>
              <a:t> </a:t>
            </a:r>
            <a:r>
              <a:rPr sz="1400" dirty="0">
                <a:latin typeface="Arial"/>
                <a:cs typeface="Arial"/>
              </a:rPr>
              <a:t>decisions,</a:t>
            </a:r>
            <a:r>
              <a:rPr sz="1400" spc="-55"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(d)</a:t>
            </a:r>
            <a:r>
              <a:rPr sz="1400" spc="-30" dirty="0">
                <a:latin typeface="Arial"/>
                <a:cs typeface="Arial"/>
              </a:rPr>
              <a:t> </a:t>
            </a:r>
            <a:r>
              <a:rPr sz="1400" dirty="0">
                <a:latin typeface="Arial"/>
                <a:cs typeface="Arial"/>
              </a:rPr>
              <a:t>avoid</a:t>
            </a:r>
            <a:r>
              <a:rPr sz="1400" spc="-10" dirty="0">
                <a:latin typeface="Arial"/>
                <a:cs typeface="Arial"/>
              </a:rPr>
              <a:t> </a:t>
            </a:r>
            <a:r>
              <a:rPr sz="1400" dirty="0">
                <a:latin typeface="Arial"/>
                <a:cs typeface="Arial"/>
              </a:rPr>
              <a:t>self-dealing</a:t>
            </a:r>
            <a:r>
              <a:rPr sz="1400" spc="-55"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conflict</a:t>
            </a:r>
            <a:r>
              <a:rPr sz="1400" spc="-40"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interest</a:t>
            </a:r>
            <a:r>
              <a:rPr sz="1400" spc="-60" dirty="0">
                <a:latin typeface="Arial"/>
                <a:cs typeface="Arial"/>
              </a:rPr>
              <a:t> </a:t>
            </a:r>
            <a:r>
              <a:rPr sz="1400" dirty="0">
                <a:latin typeface="Arial"/>
                <a:cs typeface="Arial"/>
              </a:rPr>
              <a:t>in</a:t>
            </a:r>
            <a:r>
              <a:rPr sz="1400" spc="-20" dirty="0">
                <a:latin typeface="Arial"/>
                <a:cs typeface="Arial"/>
              </a:rPr>
              <a:t> </a:t>
            </a:r>
            <a:r>
              <a:rPr sz="1400" dirty="0">
                <a:latin typeface="Arial"/>
                <a:cs typeface="Arial"/>
              </a:rPr>
              <a:t>fact</a:t>
            </a:r>
            <a:r>
              <a:rPr sz="1400" spc="-40" dirty="0">
                <a:latin typeface="Arial"/>
                <a:cs typeface="Arial"/>
              </a:rPr>
              <a:t> </a:t>
            </a:r>
            <a:r>
              <a:rPr sz="1400" dirty="0">
                <a:latin typeface="Arial"/>
                <a:cs typeface="Arial"/>
              </a:rPr>
              <a:t>and</a:t>
            </a:r>
            <a:r>
              <a:rPr sz="1400" spc="-30" dirty="0">
                <a:latin typeface="Arial"/>
                <a:cs typeface="Arial"/>
              </a:rPr>
              <a:t> </a:t>
            </a:r>
            <a:r>
              <a:rPr sz="1400" spc="-10" dirty="0">
                <a:latin typeface="Arial"/>
                <a:cs typeface="Arial"/>
              </a:rPr>
              <a:t>appearance.</a:t>
            </a:r>
            <a:endParaRPr sz="1400">
              <a:latin typeface="Arial"/>
              <a:cs typeface="Arial"/>
            </a:endParaRPr>
          </a:p>
        </p:txBody>
      </p:sp>
      <p:sp>
        <p:nvSpPr>
          <p:cNvPr id="6" name="object 6"/>
          <p:cNvSpPr txBox="1"/>
          <p:nvPr/>
        </p:nvSpPr>
        <p:spPr>
          <a:xfrm>
            <a:off x="11094211" y="513334"/>
            <a:ext cx="180975" cy="208279"/>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EA7024"/>
                </a:solidFill>
                <a:latin typeface="Calibri"/>
                <a:cs typeface="Calibri"/>
              </a:rPr>
              <a:t>11</a:t>
            </a:r>
            <a:endParaRPr sz="1200">
              <a:latin typeface="Calibri"/>
              <a:cs typeface="Calibri"/>
            </a:endParaRPr>
          </a:p>
        </p:txBody>
      </p:sp>
      <p:sp>
        <p:nvSpPr>
          <p:cNvPr id="7" name="object 7"/>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8" name="object 4">
            <a:extLst>
              <a:ext uri="{FF2B5EF4-FFF2-40B4-BE49-F238E27FC236}">
                <a16:creationId xmlns:a16="http://schemas.microsoft.com/office/drawing/2014/main" id="{8C12EC39-D9C7-8EBE-3622-6D6B8D6961D9}"/>
              </a:ext>
            </a:extLst>
          </p:cNvPr>
          <p:cNvPicPr/>
          <p:nvPr/>
        </p:nvPicPr>
        <p:blipFill>
          <a:blip r:embed="rId3" cstate="print"/>
          <a:stretch>
            <a:fillRect/>
          </a:stretch>
        </p:blipFill>
        <p:spPr>
          <a:xfrm>
            <a:off x="2868350" y="5857812"/>
            <a:ext cx="762000" cy="762000"/>
          </a:xfrm>
          <a:prstGeom prst="rect">
            <a:avLst/>
          </a:prstGeom>
        </p:spPr>
      </p:pic>
      <p:pic>
        <p:nvPicPr>
          <p:cNvPr id="9" name="object 4">
            <a:extLst>
              <a:ext uri="{FF2B5EF4-FFF2-40B4-BE49-F238E27FC236}">
                <a16:creationId xmlns:a16="http://schemas.microsoft.com/office/drawing/2014/main" id="{E696B40D-2EBA-395A-8349-A35AA3CAE7E4}"/>
              </a:ext>
            </a:extLst>
          </p:cNvPr>
          <p:cNvPicPr/>
          <p:nvPr/>
        </p:nvPicPr>
        <p:blipFill>
          <a:blip r:embed="rId3" cstate="print"/>
          <a:stretch>
            <a:fillRect/>
          </a:stretch>
        </p:blipFill>
        <p:spPr>
          <a:xfrm>
            <a:off x="762000" y="5857812"/>
            <a:ext cx="762000" cy="762000"/>
          </a:xfrm>
          <a:prstGeom prst="rect">
            <a:avLst/>
          </a:prstGeom>
        </p:spPr>
      </p:pic>
      <p:pic>
        <p:nvPicPr>
          <p:cNvPr id="10" name="object 4">
            <a:extLst>
              <a:ext uri="{FF2B5EF4-FFF2-40B4-BE49-F238E27FC236}">
                <a16:creationId xmlns:a16="http://schemas.microsoft.com/office/drawing/2014/main" id="{2C88BB4E-DDB1-DE5A-3E18-1590DCEB0F30}"/>
              </a:ext>
            </a:extLst>
          </p:cNvPr>
          <p:cNvPicPr/>
          <p:nvPr/>
        </p:nvPicPr>
        <p:blipFill>
          <a:blip r:embed="rId3" cstate="print"/>
          <a:stretch>
            <a:fillRect/>
          </a:stretch>
        </p:blipFill>
        <p:spPr>
          <a:xfrm>
            <a:off x="4882250" y="5857812"/>
            <a:ext cx="762000" cy="762000"/>
          </a:xfrm>
          <a:prstGeom prst="rect">
            <a:avLst/>
          </a:prstGeom>
        </p:spPr>
      </p:pic>
      <p:pic>
        <p:nvPicPr>
          <p:cNvPr id="11" name="object 4">
            <a:extLst>
              <a:ext uri="{FF2B5EF4-FFF2-40B4-BE49-F238E27FC236}">
                <a16:creationId xmlns:a16="http://schemas.microsoft.com/office/drawing/2014/main" id="{57F076A2-A77F-8082-F43D-3CF16AC5B7D9}"/>
              </a:ext>
            </a:extLst>
          </p:cNvPr>
          <p:cNvPicPr/>
          <p:nvPr/>
        </p:nvPicPr>
        <p:blipFill>
          <a:blip r:embed="rId3" cstate="print"/>
          <a:stretch>
            <a:fillRect/>
          </a:stretch>
        </p:blipFill>
        <p:spPr>
          <a:xfrm>
            <a:off x="6976489" y="5848969"/>
            <a:ext cx="762000" cy="762000"/>
          </a:xfrm>
          <a:prstGeom prst="rect">
            <a:avLst/>
          </a:prstGeom>
        </p:spPr>
      </p:pic>
      <p:pic>
        <p:nvPicPr>
          <p:cNvPr id="12" name="object 4">
            <a:extLst>
              <a:ext uri="{FF2B5EF4-FFF2-40B4-BE49-F238E27FC236}">
                <a16:creationId xmlns:a16="http://schemas.microsoft.com/office/drawing/2014/main" id="{8FEDE331-3917-15CB-4590-6E0CA87A6A47}"/>
              </a:ext>
            </a:extLst>
          </p:cNvPr>
          <p:cNvPicPr/>
          <p:nvPr/>
        </p:nvPicPr>
        <p:blipFill>
          <a:blip r:embed="rId3" cstate="print"/>
          <a:stretch>
            <a:fillRect/>
          </a:stretch>
        </p:blipFill>
        <p:spPr>
          <a:xfrm>
            <a:off x="9069719" y="5857812"/>
            <a:ext cx="762000" cy="762000"/>
          </a:xfrm>
          <a:prstGeom prst="rect">
            <a:avLst/>
          </a:prstGeom>
        </p:spPr>
      </p:pic>
      <p:pic>
        <p:nvPicPr>
          <p:cNvPr id="13" name="object 4">
            <a:extLst>
              <a:ext uri="{FF2B5EF4-FFF2-40B4-BE49-F238E27FC236}">
                <a16:creationId xmlns:a16="http://schemas.microsoft.com/office/drawing/2014/main" id="{DD9551CD-57C0-DE19-2432-C49B159BDAF0}"/>
              </a:ext>
            </a:extLst>
          </p:cNvPr>
          <p:cNvPicPr/>
          <p:nvPr/>
        </p:nvPicPr>
        <p:blipFill>
          <a:blip r:embed="rId3" cstate="print"/>
          <a:stretch>
            <a:fillRect/>
          </a:stretch>
        </p:blipFill>
        <p:spPr>
          <a:xfrm>
            <a:off x="10894059" y="5883789"/>
            <a:ext cx="762000" cy="762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916939" y="738772"/>
            <a:ext cx="10358120" cy="4077526"/>
          </a:xfrm>
          <a:prstGeom prst="rect">
            <a:avLst/>
          </a:prstGeom>
        </p:spPr>
        <p:txBody>
          <a:bodyPr vert="horz" wrap="square" lIns="0" tIns="330200" rIns="0" bIns="0" rtlCol="0">
            <a:spAutoFit/>
          </a:bodyPr>
          <a:lstStyle/>
          <a:p>
            <a:pPr marL="226695">
              <a:lnSpc>
                <a:spcPct val="100000"/>
              </a:lnSpc>
              <a:spcBef>
                <a:spcPts val="2600"/>
              </a:spcBef>
            </a:pPr>
            <a:r>
              <a:rPr sz="3600" b="1" dirty="0">
                <a:latin typeface="Arial"/>
                <a:cs typeface="Arial"/>
              </a:rPr>
              <a:t>Board</a:t>
            </a:r>
            <a:r>
              <a:rPr sz="3600" b="1" spc="-114" dirty="0">
                <a:latin typeface="Arial"/>
                <a:cs typeface="Arial"/>
              </a:rPr>
              <a:t> </a:t>
            </a:r>
            <a:r>
              <a:rPr sz="3600" b="1" dirty="0">
                <a:latin typeface="Arial"/>
                <a:cs typeface="Arial"/>
              </a:rPr>
              <a:t>Members</a:t>
            </a:r>
            <a:r>
              <a:rPr sz="3600" b="1" spc="-80" dirty="0">
                <a:latin typeface="Arial"/>
                <a:cs typeface="Arial"/>
              </a:rPr>
              <a:t> </a:t>
            </a:r>
            <a:r>
              <a:rPr lang="en-US" sz="3600" b="1" spc="-80" dirty="0">
                <a:latin typeface="Arial"/>
                <a:cs typeface="Arial"/>
              </a:rPr>
              <a:t>Participation and Affirmations</a:t>
            </a:r>
            <a:endParaRPr sz="3600" dirty="0">
              <a:latin typeface="Arial"/>
              <a:cs typeface="Arial"/>
            </a:endParaRPr>
          </a:p>
          <a:p>
            <a:pPr marL="12700">
              <a:lnSpc>
                <a:spcPts val="1595"/>
              </a:lnSpc>
              <a:spcBef>
                <a:spcPts val="885"/>
              </a:spcBef>
            </a:pPr>
            <a:r>
              <a:rPr lang="en-US" sz="2000" b="1" dirty="0">
                <a:latin typeface="Arial"/>
                <a:cs typeface="Arial"/>
              </a:rPr>
              <a:t>Participation Commitment</a:t>
            </a:r>
            <a:endParaRPr sz="2000" dirty="0">
              <a:latin typeface="Arial"/>
              <a:cs typeface="Arial"/>
            </a:endParaRPr>
          </a:p>
          <a:p>
            <a:pPr marL="12700" marR="27305">
              <a:lnSpc>
                <a:spcPct val="90000"/>
              </a:lnSpc>
              <a:spcBef>
                <a:spcPts val="85"/>
              </a:spcBef>
            </a:pPr>
            <a:r>
              <a:rPr lang="en-US" sz="1600" b="0" i="0" dirty="0">
                <a:solidFill>
                  <a:srgbClr val="202124"/>
                </a:solidFill>
                <a:effectLst/>
                <a:latin typeface="Arial" panose="020B0604020202020204" pitchFamily="34" charset="0"/>
              </a:rPr>
              <a:t>The Board holds a business meeting lasting approximately 2 hours (6pm-8pm) every other month in-person with a virtual option on the 3rd Wednesday of the months of February, April, June, August, October and December, and an annual retreat for a full day, once annually.  In addition, you will be asked to serve on a committee, as outlined in the bylaws. Committee participation is required, and time commitments vary based on the committee(s) of choice.  Committee charters can be provided to an applicant at their request. This related time commitment varies, as a few hours annually, scheduled intermittently per the committee(s) determination. </a:t>
            </a:r>
          </a:p>
          <a:p>
            <a:pPr marL="12700" marR="27305">
              <a:lnSpc>
                <a:spcPct val="90000"/>
              </a:lnSpc>
              <a:spcBef>
                <a:spcPts val="85"/>
              </a:spcBef>
            </a:pPr>
            <a:endParaRPr lang="en-US" sz="1600" b="0" i="0" dirty="0">
              <a:solidFill>
                <a:srgbClr val="202124"/>
              </a:solidFill>
              <a:effectLst/>
              <a:latin typeface="Arial" panose="020B0604020202020204" pitchFamily="34" charset="0"/>
            </a:endParaRPr>
          </a:p>
          <a:p>
            <a:pPr marL="12700">
              <a:lnSpc>
                <a:spcPts val="1600"/>
              </a:lnSpc>
              <a:spcBef>
                <a:spcPts val="810"/>
              </a:spcBef>
            </a:pPr>
            <a:r>
              <a:rPr lang="en-US" sz="2000" b="1" dirty="0">
                <a:latin typeface="Arial"/>
                <a:cs typeface="Arial"/>
              </a:rPr>
              <a:t>Affirmation of Board Development</a:t>
            </a:r>
            <a:endParaRPr sz="2000" dirty="0">
              <a:latin typeface="Arial"/>
              <a:cs typeface="Arial"/>
            </a:endParaRPr>
          </a:p>
          <a:p>
            <a:pPr algn="l"/>
            <a:r>
              <a:rPr lang="en-US" sz="1600" b="0" i="0" dirty="0">
                <a:solidFill>
                  <a:srgbClr val="202124"/>
                </a:solidFill>
                <a:effectLst/>
                <a:latin typeface="Arial" panose="020B0604020202020204" pitchFamily="34" charset="0"/>
              </a:rPr>
              <a:t>At which time there are vacancies on the board of directors for The ANECO, current directors will support the acquisition of additional board members per the board development expectations. </a:t>
            </a:r>
          </a:p>
          <a:p>
            <a:pPr algn="l"/>
            <a:r>
              <a:rPr lang="en-US" sz="1600" b="0" i="0" dirty="0">
                <a:solidFill>
                  <a:srgbClr val="202124"/>
                </a:solidFill>
                <a:effectLst/>
                <a:latin typeface="Arial" panose="020B0604020202020204" pitchFamily="34" charset="0"/>
              </a:rPr>
              <a:t>Additionally, at the time in which a director departs the board, that director will support the board president and executive director to find an appropriate replacement. </a:t>
            </a:r>
          </a:p>
        </p:txBody>
      </p:sp>
      <p:sp>
        <p:nvSpPr>
          <p:cNvPr id="6" name="object 6"/>
          <p:cNvSpPr txBox="1"/>
          <p:nvPr/>
        </p:nvSpPr>
        <p:spPr>
          <a:xfrm>
            <a:off x="11094211" y="513334"/>
            <a:ext cx="180975" cy="208279"/>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EA7024"/>
                </a:solidFill>
                <a:latin typeface="Calibri"/>
                <a:cs typeface="Calibri"/>
              </a:rPr>
              <a:t>11</a:t>
            </a:r>
            <a:endParaRPr sz="1200">
              <a:latin typeface="Calibri"/>
              <a:cs typeface="Calibri"/>
            </a:endParaRPr>
          </a:p>
        </p:txBody>
      </p:sp>
      <p:sp>
        <p:nvSpPr>
          <p:cNvPr id="7" name="object 7"/>
          <p:cNvSpPr txBox="1">
            <a:spLocks noGrp="1"/>
          </p:cNvSpPr>
          <p:nvPr>
            <p:ph type="title"/>
          </p:nvPr>
        </p:nvSpPr>
        <p:spPr>
          <a:xfrm>
            <a:off x="865124" y="463041"/>
            <a:ext cx="2926715" cy="243656"/>
          </a:xfrm>
          <a:prstGeom prst="rect">
            <a:avLst/>
          </a:prstGeom>
        </p:spPr>
        <p:txBody>
          <a:bodyPr vert="horz" wrap="square" lIns="0" tIns="12700" rIns="0" bIns="0" rtlCol="0">
            <a:spAutoFit/>
          </a:bodyPr>
          <a:lstStyle/>
          <a:p>
            <a:pPr marL="12700">
              <a:lnSpc>
                <a:spcPct val="100000"/>
              </a:lnSpc>
              <a:spcBef>
                <a:spcPts val="100"/>
              </a:spcBef>
            </a:pPr>
            <a:r>
              <a:rPr dirty="0"/>
              <a:t>Board</a:t>
            </a:r>
            <a:r>
              <a:rPr spc="-45" dirty="0"/>
              <a:t> </a:t>
            </a:r>
            <a:r>
              <a:rPr dirty="0"/>
              <a:t>of</a:t>
            </a:r>
            <a:r>
              <a:rPr spc="-65" dirty="0"/>
              <a:t> </a:t>
            </a:r>
            <a:r>
              <a:rPr dirty="0"/>
              <a:t>Directors</a:t>
            </a:r>
            <a:r>
              <a:rPr spc="-55" dirty="0"/>
              <a:t> </a:t>
            </a:r>
            <a:r>
              <a:rPr spc="-10" dirty="0"/>
              <a:t>Overview,</a:t>
            </a:r>
            <a:r>
              <a:rPr spc="-20" dirty="0"/>
              <a:t> 202</a:t>
            </a:r>
            <a:r>
              <a:rPr lang="en-US" spc="-20" dirty="0"/>
              <a:t>4</a:t>
            </a:r>
            <a:endParaRPr spc="-20" dirty="0"/>
          </a:p>
        </p:txBody>
      </p:sp>
      <p:pic>
        <p:nvPicPr>
          <p:cNvPr id="8" name="object 4">
            <a:extLst>
              <a:ext uri="{FF2B5EF4-FFF2-40B4-BE49-F238E27FC236}">
                <a16:creationId xmlns:a16="http://schemas.microsoft.com/office/drawing/2014/main" id="{914AD987-1980-9474-2A6C-7418C1C9B8F5}"/>
              </a:ext>
            </a:extLst>
          </p:cNvPr>
          <p:cNvPicPr/>
          <p:nvPr/>
        </p:nvPicPr>
        <p:blipFill>
          <a:blip r:embed="rId3" cstate="print"/>
          <a:stretch>
            <a:fillRect/>
          </a:stretch>
        </p:blipFill>
        <p:spPr>
          <a:xfrm>
            <a:off x="2868350" y="5857812"/>
            <a:ext cx="762000" cy="762000"/>
          </a:xfrm>
          <a:prstGeom prst="rect">
            <a:avLst/>
          </a:prstGeom>
        </p:spPr>
      </p:pic>
      <p:pic>
        <p:nvPicPr>
          <p:cNvPr id="9" name="object 4">
            <a:extLst>
              <a:ext uri="{FF2B5EF4-FFF2-40B4-BE49-F238E27FC236}">
                <a16:creationId xmlns:a16="http://schemas.microsoft.com/office/drawing/2014/main" id="{146EB755-83C5-D310-3120-1283E8956326}"/>
              </a:ext>
            </a:extLst>
          </p:cNvPr>
          <p:cNvPicPr/>
          <p:nvPr/>
        </p:nvPicPr>
        <p:blipFill>
          <a:blip r:embed="rId3" cstate="print"/>
          <a:stretch>
            <a:fillRect/>
          </a:stretch>
        </p:blipFill>
        <p:spPr>
          <a:xfrm>
            <a:off x="762000" y="5876194"/>
            <a:ext cx="762000" cy="762000"/>
          </a:xfrm>
          <a:prstGeom prst="rect">
            <a:avLst/>
          </a:prstGeom>
        </p:spPr>
      </p:pic>
      <p:pic>
        <p:nvPicPr>
          <p:cNvPr id="10" name="object 4">
            <a:extLst>
              <a:ext uri="{FF2B5EF4-FFF2-40B4-BE49-F238E27FC236}">
                <a16:creationId xmlns:a16="http://schemas.microsoft.com/office/drawing/2014/main" id="{8AB16EBC-4C1F-79F8-3191-51B53F97E357}"/>
              </a:ext>
            </a:extLst>
          </p:cNvPr>
          <p:cNvPicPr/>
          <p:nvPr/>
        </p:nvPicPr>
        <p:blipFill>
          <a:blip r:embed="rId3" cstate="print"/>
          <a:stretch>
            <a:fillRect/>
          </a:stretch>
        </p:blipFill>
        <p:spPr>
          <a:xfrm>
            <a:off x="4964103" y="5870353"/>
            <a:ext cx="762000" cy="762000"/>
          </a:xfrm>
          <a:prstGeom prst="rect">
            <a:avLst/>
          </a:prstGeom>
        </p:spPr>
      </p:pic>
      <p:pic>
        <p:nvPicPr>
          <p:cNvPr id="11" name="object 4">
            <a:extLst>
              <a:ext uri="{FF2B5EF4-FFF2-40B4-BE49-F238E27FC236}">
                <a16:creationId xmlns:a16="http://schemas.microsoft.com/office/drawing/2014/main" id="{F522A5D5-69B5-1F57-BD1B-26DDE0DF14BB}"/>
              </a:ext>
            </a:extLst>
          </p:cNvPr>
          <p:cNvPicPr/>
          <p:nvPr/>
        </p:nvPicPr>
        <p:blipFill>
          <a:blip r:embed="rId3" cstate="print"/>
          <a:stretch>
            <a:fillRect/>
          </a:stretch>
        </p:blipFill>
        <p:spPr>
          <a:xfrm>
            <a:off x="7010400" y="5870353"/>
            <a:ext cx="762000" cy="762000"/>
          </a:xfrm>
          <a:prstGeom prst="rect">
            <a:avLst/>
          </a:prstGeom>
        </p:spPr>
      </p:pic>
      <p:pic>
        <p:nvPicPr>
          <p:cNvPr id="12" name="object 4">
            <a:extLst>
              <a:ext uri="{FF2B5EF4-FFF2-40B4-BE49-F238E27FC236}">
                <a16:creationId xmlns:a16="http://schemas.microsoft.com/office/drawing/2014/main" id="{CEF36285-B499-71D2-1126-A5B9F37B5AC1}"/>
              </a:ext>
            </a:extLst>
          </p:cNvPr>
          <p:cNvPicPr/>
          <p:nvPr/>
        </p:nvPicPr>
        <p:blipFill>
          <a:blip r:embed="rId3" cstate="print"/>
          <a:stretch>
            <a:fillRect/>
          </a:stretch>
        </p:blipFill>
        <p:spPr>
          <a:xfrm>
            <a:off x="9056697" y="5846345"/>
            <a:ext cx="762000" cy="762000"/>
          </a:xfrm>
          <a:prstGeom prst="rect">
            <a:avLst/>
          </a:prstGeom>
        </p:spPr>
      </p:pic>
      <p:pic>
        <p:nvPicPr>
          <p:cNvPr id="13" name="object 4">
            <a:extLst>
              <a:ext uri="{FF2B5EF4-FFF2-40B4-BE49-F238E27FC236}">
                <a16:creationId xmlns:a16="http://schemas.microsoft.com/office/drawing/2014/main" id="{47D0616C-3245-4CC4-1AC0-A71BCCCCDDC0}"/>
              </a:ext>
            </a:extLst>
          </p:cNvPr>
          <p:cNvPicPr/>
          <p:nvPr/>
        </p:nvPicPr>
        <p:blipFill>
          <a:blip r:embed="rId3" cstate="print"/>
          <a:stretch>
            <a:fillRect/>
          </a:stretch>
        </p:blipFill>
        <p:spPr>
          <a:xfrm>
            <a:off x="10771450" y="5829907"/>
            <a:ext cx="762000" cy="762000"/>
          </a:xfrm>
          <a:prstGeom prst="rect">
            <a:avLst/>
          </a:prstGeom>
        </p:spPr>
      </p:pic>
    </p:spTree>
    <p:extLst>
      <p:ext uri="{BB962C8B-B14F-4D97-AF65-F5344CB8AC3E}">
        <p14:creationId xmlns:p14="http://schemas.microsoft.com/office/powerpoint/2010/main" val="977087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32</TotalTime>
  <Words>1025</Words>
  <Application>Microsoft Office PowerPoint</Application>
  <PresentationFormat>Widescreen</PresentationFormat>
  <Paragraphs>76</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Arial</vt:lpstr>
      <vt:lpstr>Calibri</vt:lpstr>
      <vt:lpstr>Office Theme</vt:lpstr>
      <vt:lpstr>The Arc of Northeast Colorado  (The ANECO)</vt:lpstr>
      <vt:lpstr>PowerPoint Presentation</vt:lpstr>
      <vt:lpstr>Board of Directors Overview, 2024</vt:lpstr>
      <vt:lpstr>Board of Directors Overview, 2024</vt:lpstr>
      <vt:lpstr>Board of Directors Overview, 2024</vt:lpstr>
      <vt:lpstr>Board of Directors Overview, 2024</vt:lpstr>
      <vt:lpstr>Board of Directors Overview, 2024</vt:lpstr>
      <vt:lpstr>Board of Directors Overview,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Barnhorst</dc:creator>
  <cp:lastModifiedBy>Amelia Koehmstedt</cp:lastModifiedBy>
  <cp:revision>2</cp:revision>
  <dcterms:created xsi:type="dcterms:W3CDTF">2024-09-26T21:36:02Z</dcterms:created>
  <dcterms:modified xsi:type="dcterms:W3CDTF">2024-09-26T22:14:34Z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2022-05-02T00:00:00Z</vt:filetime>
  </property>
  <property fmtid="{D5CDD505-2E9C-101B-9397-08002B2CF9AE}" pid="3" name="Creator">
    <vt:lpwstr>Microsoft® PowerPoint® for Microsoft 365</vt:lpwstr>
  </property>
  <property fmtid="{D5CDD505-2E9C-101B-9397-08002B2CF9AE}" pid="4" name="LastSaved">
    <vt:filetime>2024-09-26T00:00:00Z</vt:filetime>
  </property>
  <property fmtid="{D5CDD505-2E9C-101B-9397-08002B2CF9AE}" pid="5" name="Producer">
    <vt:lpwstr>Microsoft® PowerPoint® for Microsoft 365</vt:lpwstr>
  </property>
</Properties>
</file>